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83"/>
  </p:notesMasterIdLst>
  <p:sldIdLst>
    <p:sldId id="265" r:id="rId3"/>
    <p:sldId id="746" r:id="rId4"/>
    <p:sldId id="625" r:id="rId5"/>
    <p:sldId id="660" r:id="rId6"/>
    <p:sldId id="731" r:id="rId7"/>
    <p:sldId id="745" r:id="rId8"/>
    <p:sldId id="659" r:id="rId9"/>
    <p:sldId id="498" r:id="rId10"/>
    <p:sldId id="674" r:id="rId11"/>
    <p:sldId id="726" r:id="rId12"/>
    <p:sldId id="732" r:id="rId13"/>
    <p:sldId id="733" r:id="rId14"/>
    <p:sldId id="712" r:id="rId15"/>
    <p:sldId id="672" r:id="rId16"/>
    <p:sldId id="673" r:id="rId17"/>
    <p:sldId id="675" r:id="rId18"/>
    <p:sldId id="437" r:id="rId19"/>
    <p:sldId id="676" r:id="rId20"/>
    <p:sldId id="735" r:id="rId21"/>
    <p:sldId id="683" r:id="rId22"/>
    <p:sldId id="713" r:id="rId23"/>
    <p:sldId id="689" r:id="rId24"/>
    <p:sldId id="652" r:id="rId25"/>
    <p:sldId id="663" r:id="rId26"/>
    <p:sldId id="664" r:id="rId27"/>
    <p:sldId id="677" r:id="rId28"/>
    <p:sldId id="438" r:id="rId29"/>
    <p:sldId id="570" r:id="rId30"/>
    <p:sldId id="688" r:id="rId31"/>
    <p:sldId id="687" r:id="rId32"/>
    <p:sldId id="571" r:id="rId33"/>
    <p:sldId id="572" r:id="rId34"/>
    <p:sldId id="734" r:id="rId35"/>
    <p:sldId id="579" r:id="rId36"/>
    <p:sldId id="637" r:id="rId37"/>
    <p:sldId id="678" r:id="rId38"/>
    <p:sldId id="679" r:id="rId39"/>
    <p:sldId id="638" r:id="rId40"/>
    <p:sldId id="441" r:id="rId41"/>
    <p:sldId id="565" r:id="rId42"/>
    <p:sldId id="443" r:id="rId43"/>
    <p:sldId id="736" r:id="rId44"/>
    <p:sldId id="556" r:id="rId45"/>
    <p:sldId id="717" r:id="rId46"/>
    <p:sldId id="653" r:id="rId47"/>
    <p:sldId id="559" r:id="rId48"/>
    <p:sldId id="560" r:id="rId49"/>
    <p:sldId id="640" r:id="rId50"/>
    <p:sldId id="680" r:id="rId51"/>
    <p:sldId id="648" r:id="rId52"/>
    <p:sldId id="721" r:id="rId53"/>
    <p:sldId id="453" r:id="rId54"/>
    <p:sldId id="647" r:id="rId55"/>
    <p:sldId id="641" r:id="rId56"/>
    <p:sldId id="681" r:id="rId57"/>
    <p:sldId id="642" r:id="rId58"/>
    <p:sldId id="690" r:id="rId59"/>
    <p:sldId id="643" r:id="rId60"/>
    <p:sldId id="644" r:id="rId61"/>
    <p:sldId id="552" r:id="rId62"/>
    <p:sldId id="618" r:id="rId63"/>
    <p:sldId id="578" r:id="rId64"/>
    <p:sldId id="645" r:id="rId65"/>
    <p:sldId id="573" r:id="rId66"/>
    <p:sldId id="569" r:id="rId67"/>
    <p:sldId id="566" r:id="rId68"/>
    <p:sldId id="567" r:id="rId69"/>
    <p:sldId id="591" r:id="rId70"/>
    <p:sldId id="737" r:id="rId71"/>
    <p:sldId id="553" r:id="rId72"/>
    <p:sldId id="741" r:id="rId73"/>
    <p:sldId id="743" r:id="rId74"/>
    <p:sldId id="725" r:id="rId75"/>
    <p:sldId id="623" r:id="rId76"/>
    <p:sldId id="624" r:id="rId77"/>
    <p:sldId id="656" r:id="rId78"/>
    <p:sldId id="655" r:id="rId79"/>
    <p:sldId id="651" r:id="rId80"/>
    <p:sldId id="633" r:id="rId81"/>
    <p:sldId id="614" r:id="rId82"/>
  </p:sldIdLst>
  <p:sldSz cx="9144000" cy="6858000" type="screen4x3"/>
  <p:notesSz cx="7010400" cy="9296400"/>
  <p:defaultTextStyle>
    <a:defPPr>
      <a:defRPr lang="en-US"/>
    </a:defPPr>
    <a:lvl1pPr algn="l" rtl="0" fontAlgn="base">
      <a:spcBef>
        <a:spcPct val="0"/>
      </a:spcBef>
      <a:spcAft>
        <a:spcPct val="0"/>
      </a:spcAft>
      <a:defRPr sz="1200" kern="1200">
        <a:solidFill>
          <a:srgbClr val="000000"/>
        </a:solidFill>
        <a:latin typeface="Arial" charset="0"/>
        <a:ea typeface="ヒラギノ角ゴ ProN W3" charset="-128"/>
        <a:cs typeface="ヒラギノ角ゴ ProN W3" charset="-128"/>
        <a:sym typeface="Arial" charset="0"/>
      </a:defRPr>
    </a:lvl1pPr>
    <a:lvl2pPr marL="457200" algn="l" rtl="0" fontAlgn="base">
      <a:spcBef>
        <a:spcPct val="0"/>
      </a:spcBef>
      <a:spcAft>
        <a:spcPct val="0"/>
      </a:spcAft>
      <a:defRPr sz="1200" kern="1200">
        <a:solidFill>
          <a:srgbClr val="000000"/>
        </a:solidFill>
        <a:latin typeface="Arial" charset="0"/>
        <a:ea typeface="ヒラギノ角ゴ ProN W3" charset="-128"/>
        <a:cs typeface="ヒラギノ角ゴ ProN W3" charset="-128"/>
        <a:sym typeface="Arial" charset="0"/>
      </a:defRPr>
    </a:lvl2pPr>
    <a:lvl3pPr marL="914400" algn="l" rtl="0" fontAlgn="base">
      <a:spcBef>
        <a:spcPct val="0"/>
      </a:spcBef>
      <a:spcAft>
        <a:spcPct val="0"/>
      </a:spcAft>
      <a:defRPr sz="1200" kern="1200">
        <a:solidFill>
          <a:srgbClr val="000000"/>
        </a:solidFill>
        <a:latin typeface="Arial" charset="0"/>
        <a:ea typeface="ヒラギノ角ゴ ProN W3" charset="-128"/>
        <a:cs typeface="ヒラギノ角ゴ ProN W3" charset="-128"/>
        <a:sym typeface="Arial" charset="0"/>
      </a:defRPr>
    </a:lvl3pPr>
    <a:lvl4pPr marL="1371600" algn="l" rtl="0" fontAlgn="base">
      <a:spcBef>
        <a:spcPct val="0"/>
      </a:spcBef>
      <a:spcAft>
        <a:spcPct val="0"/>
      </a:spcAft>
      <a:defRPr sz="1200" kern="1200">
        <a:solidFill>
          <a:srgbClr val="000000"/>
        </a:solidFill>
        <a:latin typeface="Arial" charset="0"/>
        <a:ea typeface="ヒラギノ角ゴ ProN W3" charset="-128"/>
        <a:cs typeface="ヒラギノ角ゴ ProN W3" charset="-128"/>
        <a:sym typeface="Arial" charset="0"/>
      </a:defRPr>
    </a:lvl4pPr>
    <a:lvl5pPr marL="1828800" algn="l" rtl="0" fontAlgn="base">
      <a:spcBef>
        <a:spcPct val="0"/>
      </a:spcBef>
      <a:spcAft>
        <a:spcPct val="0"/>
      </a:spcAft>
      <a:defRPr sz="1200" kern="1200">
        <a:solidFill>
          <a:srgbClr val="000000"/>
        </a:solidFill>
        <a:latin typeface="Arial" charset="0"/>
        <a:ea typeface="ヒラギノ角ゴ ProN W3" charset="-128"/>
        <a:cs typeface="ヒラギノ角ゴ ProN W3" charset="-128"/>
        <a:sym typeface="Arial" charset="0"/>
      </a:defRPr>
    </a:lvl5pPr>
    <a:lvl6pPr marL="2286000" algn="l" defTabSz="457200" rtl="0" eaLnBrk="1" latinLnBrk="0" hangingPunct="1">
      <a:defRPr sz="1200" kern="1200">
        <a:solidFill>
          <a:srgbClr val="000000"/>
        </a:solidFill>
        <a:latin typeface="Arial" charset="0"/>
        <a:ea typeface="ヒラギノ角ゴ ProN W3" charset="-128"/>
        <a:cs typeface="ヒラギノ角ゴ ProN W3" charset="-128"/>
        <a:sym typeface="Arial" charset="0"/>
      </a:defRPr>
    </a:lvl6pPr>
    <a:lvl7pPr marL="2743200" algn="l" defTabSz="457200" rtl="0" eaLnBrk="1" latinLnBrk="0" hangingPunct="1">
      <a:defRPr sz="1200" kern="1200">
        <a:solidFill>
          <a:srgbClr val="000000"/>
        </a:solidFill>
        <a:latin typeface="Arial" charset="0"/>
        <a:ea typeface="ヒラギノ角ゴ ProN W3" charset="-128"/>
        <a:cs typeface="ヒラギノ角ゴ ProN W3" charset="-128"/>
        <a:sym typeface="Arial" charset="0"/>
      </a:defRPr>
    </a:lvl7pPr>
    <a:lvl8pPr marL="3200400" algn="l" defTabSz="457200" rtl="0" eaLnBrk="1" latinLnBrk="0" hangingPunct="1">
      <a:defRPr sz="1200" kern="1200">
        <a:solidFill>
          <a:srgbClr val="000000"/>
        </a:solidFill>
        <a:latin typeface="Arial" charset="0"/>
        <a:ea typeface="ヒラギノ角ゴ ProN W3" charset="-128"/>
        <a:cs typeface="ヒラギノ角ゴ ProN W3" charset="-128"/>
        <a:sym typeface="Arial" charset="0"/>
      </a:defRPr>
    </a:lvl8pPr>
    <a:lvl9pPr marL="3657600" algn="l" defTabSz="457200" rtl="0" eaLnBrk="1" latinLnBrk="0" hangingPunct="1">
      <a:defRPr sz="1200" kern="1200">
        <a:solidFill>
          <a:srgbClr val="000000"/>
        </a:solidFill>
        <a:latin typeface="Arial" charset="0"/>
        <a:ea typeface="ヒラギノ角ゴ ProN W3" charset="-128"/>
        <a:cs typeface="ヒラギノ角ゴ ProN W3" charset="-128"/>
        <a:sym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arvey Liszt" initials="HL"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FCF"/>
    <a:srgbClr val="7C7F40"/>
    <a:srgbClr val="941651"/>
    <a:srgbClr val="FFCC66"/>
    <a:srgbClr val="FF9933"/>
    <a:srgbClr val="FF0066"/>
    <a:srgbClr val="FF6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5" autoAdjust="0"/>
    <p:restoredTop sz="96018" autoAdjust="0"/>
  </p:normalViewPr>
  <p:slideViewPr>
    <p:cSldViewPr>
      <p:cViewPr varScale="1">
        <p:scale>
          <a:sx n="107" d="100"/>
          <a:sy n="107" d="100"/>
        </p:scale>
        <p:origin x="1568" y="160"/>
      </p:cViewPr>
      <p:guideLst>
        <p:guide orient="horz" pos="2160"/>
        <p:guide pos="2880"/>
      </p:guideLst>
    </p:cSldViewPr>
  </p:slideViewPr>
  <p:outlineViewPr>
    <p:cViewPr>
      <p:scale>
        <a:sx n="33" d="100"/>
        <a:sy n="33" d="100"/>
      </p:scale>
      <p:origin x="48" y="386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commentAuthors" Target="commentAuthor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5A29CD3-06D1-4C48-B4AE-AA0E8AE9C22B}" type="datetimeFigureOut">
              <a:rPr lang="en-US" smtClean="0"/>
              <a:pPr/>
              <a:t>3/15/24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DFABC47-96AF-944C-A446-847C8241C0EF}" type="slidenum">
              <a:rPr lang="en-US" smtClean="0"/>
              <a:pPr/>
              <a:t>‹#›</a:t>
            </a:fld>
            <a:endParaRPr lang="en-US"/>
          </a:p>
        </p:txBody>
      </p:sp>
    </p:spTree>
    <p:extLst>
      <p:ext uri="{BB962C8B-B14F-4D97-AF65-F5344CB8AC3E}">
        <p14:creationId xmlns:p14="http://schemas.microsoft.com/office/powerpoint/2010/main" val="28176576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1</a:t>
            </a:fld>
            <a:endParaRPr lang="en-US"/>
          </a:p>
        </p:txBody>
      </p:sp>
    </p:spTree>
    <p:extLst>
      <p:ext uri="{BB962C8B-B14F-4D97-AF65-F5344CB8AC3E}">
        <p14:creationId xmlns:p14="http://schemas.microsoft.com/office/powerpoint/2010/main" val="67017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22</a:t>
            </a:fld>
            <a:endParaRPr lang="en-US"/>
          </a:p>
        </p:txBody>
      </p:sp>
    </p:spTree>
    <p:extLst>
      <p:ext uri="{BB962C8B-B14F-4D97-AF65-F5344CB8AC3E}">
        <p14:creationId xmlns:p14="http://schemas.microsoft.com/office/powerpoint/2010/main" val="4099295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23</a:t>
            </a:fld>
            <a:endParaRPr lang="en-US"/>
          </a:p>
        </p:txBody>
      </p:sp>
    </p:spTree>
    <p:extLst>
      <p:ext uri="{BB962C8B-B14F-4D97-AF65-F5344CB8AC3E}">
        <p14:creationId xmlns:p14="http://schemas.microsoft.com/office/powerpoint/2010/main" val="2047941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27</a:t>
            </a:fld>
            <a:endParaRPr lang="en-US"/>
          </a:p>
        </p:txBody>
      </p:sp>
    </p:spTree>
    <p:extLst>
      <p:ext uri="{BB962C8B-B14F-4D97-AF65-F5344CB8AC3E}">
        <p14:creationId xmlns:p14="http://schemas.microsoft.com/office/powerpoint/2010/main" val="354025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Spectral averaging</a:t>
            </a:r>
            <a:r>
              <a:rPr lang="en-US" baseline="0" dirty="0"/>
              <a:t> to 2 barely degrades spectral resolution while reducing data rate by 2, but be careful to maintain adequate spectral sampling and resolution of your lines</a:t>
            </a:r>
          </a:p>
          <a:p>
            <a:endParaRPr lang="en-US" baseline="0"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40</a:t>
            </a:fld>
            <a:endParaRPr lang="en-US"/>
          </a:p>
        </p:txBody>
      </p:sp>
    </p:spTree>
    <p:extLst>
      <p:ext uri="{BB962C8B-B14F-4D97-AF65-F5344CB8AC3E}">
        <p14:creationId xmlns:p14="http://schemas.microsoft.com/office/powerpoint/2010/main" val="135784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41</a:t>
            </a:fld>
            <a:endParaRPr lang="en-US"/>
          </a:p>
        </p:txBody>
      </p:sp>
    </p:spTree>
    <p:extLst>
      <p:ext uri="{BB962C8B-B14F-4D97-AF65-F5344CB8AC3E}">
        <p14:creationId xmlns:p14="http://schemas.microsoft.com/office/powerpoint/2010/main" val="85196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42</a:t>
            </a:fld>
            <a:endParaRPr lang="en-US"/>
          </a:p>
        </p:txBody>
      </p:sp>
    </p:spTree>
    <p:extLst>
      <p:ext uri="{BB962C8B-B14F-4D97-AF65-F5344CB8AC3E}">
        <p14:creationId xmlns:p14="http://schemas.microsoft.com/office/powerpoint/2010/main" val="2094352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43</a:t>
            </a:fld>
            <a:endParaRPr lang="en-US"/>
          </a:p>
        </p:txBody>
      </p:sp>
    </p:spTree>
    <p:extLst>
      <p:ext uri="{BB962C8B-B14F-4D97-AF65-F5344CB8AC3E}">
        <p14:creationId xmlns:p14="http://schemas.microsoft.com/office/powerpoint/2010/main" val="970616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44</a:t>
            </a:fld>
            <a:endParaRPr lang="en-US"/>
          </a:p>
        </p:txBody>
      </p:sp>
    </p:spTree>
    <p:extLst>
      <p:ext uri="{BB962C8B-B14F-4D97-AF65-F5344CB8AC3E}">
        <p14:creationId xmlns:p14="http://schemas.microsoft.com/office/powerpoint/2010/main" val="3368402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45</a:t>
            </a:fld>
            <a:endParaRPr lang="en-US"/>
          </a:p>
        </p:txBody>
      </p:sp>
    </p:spTree>
    <p:extLst>
      <p:ext uri="{BB962C8B-B14F-4D97-AF65-F5344CB8AC3E}">
        <p14:creationId xmlns:p14="http://schemas.microsoft.com/office/powerpoint/2010/main" val="1538156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46</a:t>
            </a:fld>
            <a:endParaRPr lang="en-US"/>
          </a:p>
        </p:txBody>
      </p:sp>
    </p:spTree>
    <p:extLst>
      <p:ext uri="{BB962C8B-B14F-4D97-AF65-F5344CB8AC3E}">
        <p14:creationId xmlns:p14="http://schemas.microsoft.com/office/powerpoint/2010/main" val="1842635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5</a:t>
            </a:fld>
            <a:endParaRPr lang="en-US"/>
          </a:p>
        </p:txBody>
      </p:sp>
    </p:spTree>
    <p:extLst>
      <p:ext uri="{BB962C8B-B14F-4D97-AF65-F5344CB8AC3E}">
        <p14:creationId xmlns:p14="http://schemas.microsoft.com/office/powerpoint/2010/main" val="3276805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52</a:t>
            </a:fld>
            <a:endParaRPr lang="en-US"/>
          </a:p>
        </p:txBody>
      </p:sp>
    </p:spTree>
    <p:extLst>
      <p:ext uri="{BB962C8B-B14F-4D97-AF65-F5344CB8AC3E}">
        <p14:creationId xmlns:p14="http://schemas.microsoft.com/office/powerpoint/2010/main" val="2859077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53</a:t>
            </a:fld>
            <a:endParaRPr lang="en-US"/>
          </a:p>
        </p:txBody>
      </p:sp>
    </p:spTree>
    <p:extLst>
      <p:ext uri="{BB962C8B-B14F-4D97-AF65-F5344CB8AC3E}">
        <p14:creationId xmlns:p14="http://schemas.microsoft.com/office/powerpoint/2010/main" val="1174598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54</a:t>
            </a:fld>
            <a:endParaRPr lang="en-US"/>
          </a:p>
        </p:txBody>
      </p:sp>
    </p:spTree>
    <p:extLst>
      <p:ext uri="{BB962C8B-B14F-4D97-AF65-F5344CB8AC3E}">
        <p14:creationId xmlns:p14="http://schemas.microsoft.com/office/powerpoint/2010/main" val="363351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55</a:t>
            </a:fld>
            <a:endParaRPr lang="en-US"/>
          </a:p>
        </p:txBody>
      </p:sp>
    </p:spTree>
    <p:extLst>
      <p:ext uri="{BB962C8B-B14F-4D97-AF65-F5344CB8AC3E}">
        <p14:creationId xmlns:p14="http://schemas.microsoft.com/office/powerpoint/2010/main" val="411883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56</a:t>
            </a:fld>
            <a:endParaRPr lang="en-US"/>
          </a:p>
        </p:txBody>
      </p:sp>
    </p:spTree>
    <p:extLst>
      <p:ext uri="{BB962C8B-B14F-4D97-AF65-F5344CB8AC3E}">
        <p14:creationId xmlns:p14="http://schemas.microsoft.com/office/powerpoint/2010/main" val="103626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57</a:t>
            </a:fld>
            <a:endParaRPr lang="en-US"/>
          </a:p>
        </p:txBody>
      </p:sp>
    </p:spTree>
    <p:extLst>
      <p:ext uri="{BB962C8B-B14F-4D97-AF65-F5344CB8AC3E}">
        <p14:creationId xmlns:p14="http://schemas.microsoft.com/office/powerpoint/2010/main" val="2508484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58</a:t>
            </a:fld>
            <a:endParaRPr lang="en-US"/>
          </a:p>
        </p:txBody>
      </p:sp>
    </p:spTree>
    <p:extLst>
      <p:ext uri="{BB962C8B-B14F-4D97-AF65-F5344CB8AC3E}">
        <p14:creationId xmlns:p14="http://schemas.microsoft.com/office/powerpoint/2010/main" val="438313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59</a:t>
            </a:fld>
            <a:endParaRPr lang="en-US"/>
          </a:p>
        </p:txBody>
      </p:sp>
    </p:spTree>
    <p:extLst>
      <p:ext uri="{BB962C8B-B14F-4D97-AF65-F5344CB8AC3E}">
        <p14:creationId xmlns:p14="http://schemas.microsoft.com/office/powerpoint/2010/main" val="1819699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60</a:t>
            </a:fld>
            <a:endParaRPr lang="en-US"/>
          </a:p>
        </p:txBody>
      </p:sp>
    </p:spTree>
    <p:extLst>
      <p:ext uri="{BB962C8B-B14F-4D97-AF65-F5344CB8AC3E}">
        <p14:creationId xmlns:p14="http://schemas.microsoft.com/office/powerpoint/2010/main" val="3943761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61</a:t>
            </a:fld>
            <a:endParaRPr lang="en-US"/>
          </a:p>
        </p:txBody>
      </p:sp>
    </p:spTree>
    <p:extLst>
      <p:ext uri="{BB962C8B-B14F-4D97-AF65-F5344CB8AC3E}">
        <p14:creationId xmlns:p14="http://schemas.microsoft.com/office/powerpoint/2010/main" val="3943761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 recommend </a:t>
            </a:r>
            <a:r>
              <a:rPr lang="en-US" dirty="0" err="1"/>
              <a:t>webstart</a:t>
            </a:r>
            <a:r>
              <a:rPr lang="en-US" dirty="0"/>
              <a:t> </a:t>
            </a:r>
            <a:r>
              <a:rPr lang="en-US" dirty="0" err="1"/>
              <a:t>cuz</a:t>
            </a:r>
            <a:r>
              <a:rPr lang="en-US" dirty="0"/>
              <a:t> you know you’re up to date</a:t>
            </a:r>
          </a:p>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6</a:t>
            </a:fld>
            <a:endParaRPr lang="en-US"/>
          </a:p>
        </p:txBody>
      </p:sp>
    </p:spTree>
    <p:extLst>
      <p:ext uri="{BB962C8B-B14F-4D97-AF65-F5344CB8AC3E}">
        <p14:creationId xmlns:p14="http://schemas.microsoft.com/office/powerpoint/2010/main" val="4212689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62</a:t>
            </a:fld>
            <a:endParaRPr lang="en-US"/>
          </a:p>
        </p:txBody>
      </p:sp>
    </p:spTree>
    <p:extLst>
      <p:ext uri="{BB962C8B-B14F-4D97-AF65-F5344CB8AC3E}">
        <p14:creationId xmlns:p14="http://schemas.microsoft.com/office/powerpoint/2010/main" val="1883210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63</a:t>
            </a:fld>
            <a:endParaRPr lang="en-US"/>
          </a:p>
        </p:txBody>
      </p:sp>
    </p:spTree>
    <p:extLst>
      <p:ext uri="{BB962C8B-B14F-4D97-AF65-F5344CB8AC3E}">
        <p14:creationId xmlns:p14="http://schemas.microsoft.com/office/powerpoint/2010/main" val="4036729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68</a:t>
            </a:fld>
            <a:endParaRPr lang="en-US"/>
          </a:p>
        </p:txBody>
      </p:sp>
    </p:spTree>
    <p:extLst>
      <p:ext uri="{BB962C8B-B14F-4D97-AF65-F5344CB8AC3E}">
        <p14:creationId xmlns:p14="http://schemas.microsoft.com/office/powerpoint/2010/main" val="1154939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69</a:t>
            </a:fld>
            <a:endParaRPr lang="en-US"/>
          </a:p>
        </p:txBody>
      </p:sp>
    </p:spTree>
    <p:extLst>
      <p:ext uri="{BB962C8B-B14F-4D97-AF65-F5344CB8AC3E}">
        <p14:creationId xmlns:p14="http://schemas.microsoft.com/office/powerpoint/2010/main" val="3840241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71</a:t>
            </a:fld>
            <a:endParaRPr lang="en-US"/>
          </a:p>
        </p:txBody>
      </p:sp>
    </p:spTree>
    <p:extLst>
      <p:ext uri="{BB962C8B-B14F-4D97-AF65-F5344CB8AC3E}">
        <p14:creationId xmlns:p14="http://schemas.microsoft.com/office/powerpoint/2010/main" val="1769286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72</a:t>
            </a:fld>
            <a:endParaRPr lang="en-US"/>
          </a:p>
        </p:txBody>
      </p:sp>
    </p:spTree>
    <p:extLst>
      <p:ext uri="{BB962C8B-B14F-4D97-AF65-F5344CB8AC3E}">
        <p14:creationId xmlns:p14="http://schemas.microsoft.com/office/powerpoint/2010/main" val="3722215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75</a:t>
            </a:fld>
            <a:endParaRPr lang="en-US"/>
          </a:p>
        </p:txBody>
      </p:sp>
    </p:spTree>
    <p:extLst>
      <p:ext uri="{BB962C8B-B14F-4D97-AF65-F5344CB8AC3E}">
        <p14:creationId xmlns:p14="http://schemas.microsoft.com/office/powerpoint/2010/main" val="1883210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76</a:t>
            </a:fld>
            <a:endParaRPr lang="en-US"/>
          </a:p>
        </p:txBody>
      </p:sp>
    </p:spTree>
    <p:extLst>
      <p:ext uri="{BB962C8B-B14F-4D97-AF65-F5344CB8AC3E}">
        <p14:creationId xmlns:p14="http://schemas.microsoft.com/office/powerpoint/2010/main" val="217452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88066" name="Rectangle 2"/>
          <p:cNvSpPr>
            <a:spLocks noGrp="1" noChangeArrowheads="1"/>
          </p:cNvSpPr>
          <p:nvPr>
            <p:ph type="body" idx="1"/>
          </p:nvPr>
        </p:nvSpPr>
        <p:spPr bwMode="auto">
          <a:xfrm>
            <a:off x="701040" y="4415790"/>
            <a:ext cx="5608320" cy="418338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txBody>
          <a:bodyPr/>
          <a:lstStyle/>
          <a:p>
            <a:pPr>
              <a:spcBef>
                <a:spcPts val="408"/>
              </a:spcBef>
            </a:pPr>
            <a:r>
              <a:rPr lang="en-US" sz="3700" baseline="0" dirty="0">
                <a:solidFill>
                  <a:srgbClr val="000000"/>
                </a:solidFill>
                <a:latin typeface="Gill Sans MT" charset="0"/>
                <a:ea typeface="Gill Sans MT" charset="0"/>
                <a:cs typeface="Gill Sans MT" charset="0"/>
                <a:sym typeface="Gill Sans MT" charset="0"/>
              </a:rPr>
              <a:t>User support is a priority – answer helpdesks within 48 hours</a:t>
            </a:r>
          </a:p>
        </p:txBody>
      </p:sp>
    </p:spTree>
    <p:extLst>
      <p:ext uri="{BB962C8B-B14F-4D97-AF65-F5344CB8AC3E}">
        <p14:creationId xmlns:p14="http://schemas.microsoft.com/office/powerpoint/2010/main" val="123501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79</a:t>
            </a:fld>
            <a:endParaRPr lang="en-US"/>
          </a:p>
        </p:txBody>
      </p:sp>
    </p:spTree>
    <p:extLst>
      <p:ext uri="{BB962C8B-B14F-4D97-AF65-F5344CB8AC3E}">
        <p14:creationId xmlns:p14="http://schemas.microsoft.com/office/powerpoint/2010/main" val="100750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 recommend </a:t>
            </a:r>
            <a:r>
              <a:rPr lang="en-US" dirty="0" err="1"/>
              <a:t>webstart</a:t>
            </a:r>
            <a:r>
              <a:rPr lang="en-US" dirty="0"/>
              <a:t> </a:t>
            </a:r>
            <a:r>
              <a:rPr lang="en-US" dirty="0" err="1"/>
              <a:t>cuz</a:t>
            </a:r>
            <a:r>
              <a:rPr lang="en-US" dirty="0"/>
              <a:t> you know you’re up to date</a:t>
            </a:r>
          </a:p>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7</a:t>
            </a:fld>
            <a:endParaRPr lang="en-US"/>
          </a:p>
        </p:txBody>
      </p:sp>
    </p:spTree>
    <p:extLst>
      <p:ext uri="{BB962C8B-B14F-4D97-AF65-F5344CB8AC3E}">
        <p14:creationId xmlns:p14="http://schemas.microsoft.com/office/powerpoint/2010/main" val="17818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9</a:t>
            </a:fld>
            <a:endParaRPr lang="en-US"/>
          </a:p>
        </p:txBody>
      </p:sp>
    </p:spTree>
    <p:extLst>
      <p:ext uri="{BB962C8B-B14F-4D97-AF65-F5344CB8AC3E}">
        <p14:creationId xmlns:p14="http://schemas.microsoft.com/office/powerpoint/2010/main" val="419673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from Harvey:  In previous cycles it was not possible to copy/paste</a:t>
            </a:r>
            <a:r>
              <a:rPr lang="en-US" baseline="0" dirty="0"/>
              <a:t> text from within templates and this is still not working as of Groundhog Day</a:t>
            </a:r>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15</a:t>
            </a:fld>
            <a:endParaRPr lang="en-US"/>
          </a:p>
        </p:txBody>
      </p:sp>
    </p:spTree>
    <p:extLst>
      <p:ext uri="{BB962C8B-B14F-4D97-AF65-F5344CB8AC3E}">
        <p14:creationId xmlns:p14="http://schemas.microsoft.com/office/powerpoint/2010/main" val="288109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from Harvey:  In previous cycles it was not possible to copy/paste</a:t>
            </a:r>
            <a:r>
              <a:rPr lang="en-US" baseline="0" dirty="0"/>
              <a:t> text from within templates and this is still not working as of Groundhog Day</a:t>
            </a:r>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16</a:t>
            </a:fld>
            <a:endParaRPr lang="en-US"/>
          </a:p>
        </p:txBody>
      </p:sp>
    </p:spTree>
    <p:extLst>
      <p:ext uri="{BB962C8B-B14F-4D97-AF65-F5344CB8AC3E}">
        <p14:creationId xmlns:p14="http://schemas.microsoft.com/office/powerpoint/2010/main" val="344934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20</a:t>
            </a:fld>
            <a:endParaRPr lang="en-US"/>
          </a:p>
        </p:txBody>
      </p:sp>
    </p:spTree>
    <p:extLst>
      <p:ext uri="{BB962C8B-B14F-4D97-AF65-F5344CB8AC3E}">
        <p14:creationId xmlns:p14="http://schemas.microsoft.com/office/powerpoint/2010/main" val="3799717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FABC47-96AF-944C-A446-847C8241C0EF}" type="slidenum">
              <a:rPr lang="en-US" smtClean="0"/>
              <a:pPr/>
              <a:t>21</a:t>
            </a:fld>
            <a:endParaRPr lang="en-US"/>
          </a:p>
        </p:txBody>
      </p:sp>
    </p:spTree>
    <p:extLst>
      <p:ext uri="{BB962C8B-B14F-4D97-AF65-F5344CB8AC3E}">
        <p14:creationId xmlns:p14="http://schemas.microsoft.com/office/powerpoint/2010/main" val="174894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6"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a:xfrm>
            <a:off x="3124200" y="6356350"/>
            <a:ext cx="5105400" cy="365125"/>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1"/>
          </p:nvPr>
        </p:nvSpPr>
        <p:spPr>
          <a:xfrm>
            <a:off x="8229600" y="6356350"/>
            <a:ext cx="457200" cy="365125"/>
          </a:xfrm>
          <a:prstGeom prst="rect">
            <a:avLst/>
          </a:prstGeom>
        </p:spPr>
        <p:txBody>
          <a:bodyPr/>
          <a:lstStyle>
            <a:lvl1pPr>
              <a:defRPr/>
            </a:lvl1pPr>
          </a:lstStyle>
          <a:p>
            <a:pPr>
              <a:defRPr/>
            </a:pPr>
            <a:fld id="{E88CC2A6-DA30-E04D-9792-0C69EF6F0BA0}" type="slidenum">
              <a:rPr lang="en-US"/>
              <a:pPr>
                <a:defRPr/>
              </a:pPr>
              <a:t>‹#›</a:t>
            </a:fld>
            <a:endParaRPr lang="en-US"/>
          </a:p>
        </p:txBody>
      </p:sp>
      <p:sp>
        <p:nvSpPr>
          <p:cNvPr id="7" name="Date Placeholder 1"/>
          <p:cNvSpPr>
            <a:spLocks noGrp="1"/>
          </p:cNvSpPr>
          <p:nvPr>
            <p:ph type="dt" sz="half" idx="12"/>
          </p:nvPr>
        </p:nvSpPr>
        <p:spPr>
          <a:xfrm>
            <a:off x="1023938" y="6356350"/>
            <a:ext cx="2133600" cy="365125"/>
          </a:xfrm>
          <a:prstGeom prst="rect">
            <a:avLst/>
          </a:prstGeom>
        </p:spPr>
        <p:txBody>
          <a:bodyPr/>
          <a:lstStyle>
            <a:lvl1pPr>
              <a:defRPr/>
            </a:lvl1pPr>
          </a:lstStyle>
          <a:p>
            <a:pPr>
              <a:defRPr/>
            </a:pPr>
            <a:fld id="{8FC328F9-2BD5-F14E-B139-F40B55D1289F}" type="datetimeFigureOut">
              <a:rPr lang="en-US"/>
              <a:pPr>
                <a:defRPr/>
              </a:pPr>
              <a:t>3/15/24</a:t>
            </a:fld>
            <a:endParaRPr lang="en-US" dirty="0"/>
          </a:p>
        </p:txBody>
      </p:sp>
    </p:spTree>
    <p:extLst>
      <p:ext uri="{BB962C8B-B14F-4D97-AF65-F5344CB8AC3E}">
        <p14:creationId xmlns:p14="http://schemas.microsoft.com/office/powerpoint/2010/main" val="2392254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82700"/>
            <a:ext cx="40386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82700"/>
            <a:ext cx="4038600" cy="450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Lucida Grand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8163"/>
            <a:ext cx="2057400" cy="52530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38163"/>
            <a:ext cx="6019800" cy="52530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Lucida Grande"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2" r:id="rId12"/>
  </p:sldLayoutIdLst>
  <p:transition/>
  <p:txStyles>
    <p:titleStyle>
      <a:lvl1pPr marL="79375" indent="-79375" algn="ctr" rtl="0" eaLnBrk="0" fontAlgn="base" hangingPunct="0">
        <a:spcBef>
          <a:spcPct val="0"/>
        </a:spcBef>
        <a:spcAft>
          <a:spcPct val="0"/>
        </a:spcAft>
        <a:defRPr sz="4400">
          <a:solidFill>
            <a:srgbClr val="990033"/>
          </a:solidFill>
          <a:latin typeface="+mj-lt"/>
          <a:ea typeface="+mj-ea"/>
          <a:cs typeface="+mj-cs"/>
          <a:sym typeface="Lucida Grande" charset="0"/>
        </a:defRPr>
      </a:lvl1pPr>
      <a:lvl2pPr marL="79375" indent="-79375" algn="ctr" rtl="0" eaLnBrk="0" fontAlgn="base" hangingPunct="0">
        <a:spcBef>
          <a:spcPct val="0"/>
        </a:spcBef>
        <a:spcAft>
          <a:spcPct val="0"/>
        </a:spcAft>
        <a:defRPr sz="4400">
          <a:solidFill>
            <a:srgbClr val="990033"/>
          </a:solidFill>
          <a:latin typeface="Lucida Grande" charset="0"/>
          <a:ea typeface="ヒラギノ角ゴ ProN W3" charset="0"/>
          <a:cs typeface="ヒラギノ角ゴ ProN W3" charset="0"/>
          <a:sym typeface="Lucida Grande" charset="0"/>
        </a:defRPr>
      </a:lvl2pPr>
      <a:lvl3pPr marL="79375" indent="-79375" algn="ctr" rtl="0" eaLnBrk="0" fontAlgn="base" hangingPunct="0">
        <a:spcBef>
          <a:spcPct val="0"/>
        </a:spcBef>
        <a:spcAft>
          <a:spcPct val="0"/>
        </a:spcAft>
        <a:defRPr sz="4400">
          <a:solidFill>
            <a:srgbClr val="990033"/>
          </a:solidFill>
          <a:latin typeface="Lucida Grande" charset="0"/>
          <a:ea typeface="ヒラギノ角ゴ ProN W3" charset="0"/>
          <a:cs typeface="ヒラギノ角ゴ ProN W3" charset="0"/>
          <a:sym typeface="Lucida Grande" charset="0"/>
        </a:defRPr>
      </a:lvl3pPr>
      <a:lvl4pPr marL="79375" indent="-79375" algn="ctr" rtl="0" eaLnBrk="0" fontAlgn="base" hangingPunct="0">
        <a:spcBef>
          <a:spcPct val="0"/>
        </a:spcBef>
        <a:spcAft>
          <a:spcPct val="0"/>
        </a:spcAft>
        <a:defRPr sz="4400">
          <a:solidFill>
            <a:srgbClr val="990033"/>
          </a:solidFill>
          <a:latin typeface="Lucida Grande" charset="0"/>
          <a:ea typeface="ヒラギノ角ゴ ProN W3" charset="0"/>
          <a:cs typeface="ヒラギノ角ゴ ProN W3" charset="0"/>
          <a:sym typeface="Lucida Grande" charset="0"/>
        </a:defRPr>
      </a:lvl4pPr>
      <a:lvl5pPr marL="79375" indent="-79375" algn="ctr" rtl="0" eaLnBrk="0" fontAlgn="base" hangingPunct="0">
        <a:spcBef>
          <a:spcPct val="0"/>
        </a:spcBef>
        <a:spcAft>
          <a:spcPct val="0"/>
        </a:spcAft>
        <a:defRPr sz="4400">
          <a:solidFill>
            <a:srgbClr val="990033"/>
          </a:solidFill>
          <a:latin typeface="Lucida Grande" charset="0"/>
          <a:ea typeface="ヒラギノ角ゴ ProN W3" charset="0"/>
          <a:cs typeface="ヒラギノ角ゴ ProN W3" charset="0"/>
          <a:sym typeface="Lucida Grande" charset="0"/>
        </a:defRPr>
      </a:lvl5pPr>
      <a:lvl6pPr marL="536575" algn="ctr" rtl="0" fontAlgn="base">
        <a:spcBef>
          <a:spcPct val="0"/>
        </a:spcBef>
        <a:spcAft>
          <a:spcPct val="0"/>
        </a:spcAft>
        <a:defRPr sz="4400">
          <a:solidFill>
            <a:srgbClr val="990033"/>
          </a:solidFill>
          <a:latin typeface="Lucida Grande" charset="0"/>
          <a:ea typeface="ヒラギノ角ゴ ProN W3" charset="0"/>
          <a:cs typeface="ヒラギノ角ゴ ProN W3" charset="0"/>
          <a:sym typeface="Lucida Grande" charset="0"/>
        </a:defRPr>
      </a:lvl6pPr>
      <a:lvl7pPr marL="993775" algn="ctr" rtl="0" fontAlgn="base">
        <a:spcBef>
          <a:spcPct val="0"/>
        </a:spcBef>
        <a:spcAft>
          <a:spcPct val="0"/>
        </a:spcAft>
        <a:defRPr sz="4400">
          <a:solidFill>
            <a:srgbClr val="990033"/>
          </a:solidFill>
          <a:latin typeface="Lucida Grande" charset="0"/>
          <a:ea typeface="ヒラギノ角ゴ ProN W3" charset="0"/>
          <a:cs typeface="ヒラギノ角ゴ ProN W3" charset="0"/>
          <a:sym typeface="Lucida Grande" charset="0"/>
        </a:defRPr>
      </a:lvl7pPr>
      <a:lvl8pPr marL="1450975" algn="ctr" rtl="0" fontAlgn="base">
        <a:spcBef>
          <a:spcPct val="0"/>
        </a:spcBef>
        <a:spcAft>
          <a:spcPct val="0"/>
        </a:spcAft>
        <a:defRPr sz="4400">
          <a:solidFill>
            <a:srgbClr val="990033"/>
          </a:solidFill>
          <a:latin typeface="Lucida Grande" charset="0"/>
          <a:ea typeface="ヒラギノ角ゴ ProN W3" charset="0"/>
          <a:cs typeface="ヒラギノ角ゴ ProN W3" charset="0"/>
          <a:sym typeface="Lucida Grande" charset="0"/>
        </a:defRPr>
      </a:lvl8pPr>
      <a:lvl9pPr marL="1908175" algn="ctr" rtl="0" fontAlgn="base">
        <a:spcBef>
          <a:spcPct val="0"/>
        </a:spcBef>
        <a:spcAft>
          <a:spcPct val="0"/>
        </a:spcAft>
        <a:defRPr sz="4400">
          <a:solidFill>
            <a:srgbClr val="990033"/>
          </a:solidFill>
          <a:latin typeface="Lucida Grande" charset="0"/>
          <a:ea typeface="ヒラギノ角ゴ ProN W3" charset="0"/>
          <a:cs typeface="ヒラギノ角ゴ ProN W3" charset="0"/>
          <a:sym typeface="Lucida Grande" charset="0"/>
        </a:defRPr>
      </a:lvl9pPr>
    </p:titleStyle>
    <p:bodyStyle>
      <a:lvl1pPr marL="422275" indent="-342900" algn="l" rtl="0" eaLnBrk="0" fontAlgn="base" hangingPunct="0">
        <a:spcBef>
          <a:spcPts val="800"/>
        </a:spcBef>
        <a:spcAft>
          <a:spcPct val="0"/>
        </a:spcAft>
        <a:buClr>
          <a:srgbClr val="000000"/>
        </a:buClr>
        <a:buSzPct val="100000"/>
        <a:buFont typeface="Arial" charset="0"/>
        <a:buChar char="•"/>
        <a:defRPr sz="3200">
          <a:solidFill>
            <a:schemeClr val="tx1"/>
          </a:solidFill>
          <a:latin typeface="+mn-lt"/>
          <a:ea typeface="+mn-ea"/>
          <a:cs typeface="+mn-cs"/>
          <a:sym typeface="Lucida Grande" charset="0"/>
        </a:defRPr>
      </a:lvl1pPr>
      <a:lvl2pPr marL="822325" indent="-285750" algn="l" rtl="0" eaLnBrk="0" fontAlgn="base" hangingPunct="0">
        <a:spcBef>
          <a:spcPts val="700"/>
        </a:spcBef>
        <a:spcAft>
          <a:spcPct val="0"/>
        </a:spcAft>
        <a:buClr>
          <a:srgbClr val="000000"/>
        </a:buClr>
        <a:buSzPct val="100000"/>
        <a:buFont typeface="Arial" charset="0"/>
        <a:buChar char="–"/>
        <a:defRPr sz="2800">
          <a:solidFill>
            <a:schemeClr val="tx1"/>
          </a:solidFill>
          <a:latin typeface="+mn-lt"/>
          <a:ea typeface="+mn-ea"/>
          <a:cs typeface="+mn-cs"/>
          <a:sym typeface="Lucida Grande" charset="0"/>
        </a:defRPr>
      </a:lvl2pPr>
      <a:lvl3pPr marL="1222375" indent="-228600" algn="l" rtl="0" eaLnBrk="0" fontAlgn="base" hangingPunct="0">
        <a:spcBef>
          <a:spcPts val="600"/>
        </a:spcBef>
        <a:spcAft>
          <a:spcPct val="0"/>
        </a:spcAft>
        <a:buClr>
          <a:srgbClr val="000000"/>
        </a:buClr>
        <a:buSzPct val="100000"/>
        <a:buFont typeface="Arial" charset="0"/>
        <a:buChar char="•"/>
        <a:defRPr sz="2400">
          <a:solidFill>
            <a:schemeClr val="tx1"/>
          </a:solidFill>
          <a:latin typeface="+mn-lt"/>
          <a:ea typeface="+mn-ea"/>
          <a:cs typeface="+mn-cs"/>
          <a:sym typeface="Lucida Grande" charset="0"/>
        </a:defRPr>
      </a:lvl3pPr>
      <a:lvl4pPr marL="1679575" indent="-228600" algn="l" rtl="0" eaLnBrk="0" fontAlgn="base" hangingPunct="0">
        <a:spcBef>
          <a:spcPts val="500"/>
        </a:spcBef>
        <a:spcAft>
          <a:spcPct val="0"/>
        </a:spcAft>
        <a:buClr>
          <a:srgbClr val="000000"/>
        </a:buClr>
        <a:buSzPct val="100000"/>
        <a:buFont typeface="Arial" charset="0"/>
        <a:buChar char="–"/>
        <a:defRPr sz="2000">
          <a:solidFill>
            <a:schemeClr val="tx1"/>
          </a:solidFill>
          <a:latin typeface="+mn-lt"/>
          <a:ea typeface="+mn-ea"/>
          <a:cs typeface="+mn-cs"/>
          <a:sym typeface="Lucida Grande" charset="0"/>
        </a:defRPr>
      </a:lvl4pPr>
      <a:lvl5pPr marL="2136775" indent="-228600" algn="l" rtl="0" eaLnBrk="0" fontAlgn="base" hangingPunct="0">
        <a:spcBef>
          <a:spcPts val="500"/>
        </a:spcBef>
        <a:spcAft>
          <a:spcPct val="0"/>
        </a:spcAft>
        <a:buClr>
          <a:srgbClr val="000000"/>
        </a:buClr>
        <a:buSzPct val="100000"/>
        <a:buFont typeface="Arial" charset="0"/>
        <a:buChar char="»"/>
        <a:defRPr sz="2000">
          <a:solidFill>
            <a:schemeClr val="tx1"/>
          </a:solidFill>
          <a:latin typeface="+mn-lt"/>
          <a:ea typeface="+mn-ea"/>
          <a:cs typeface="+mn-cs"/>
          <a:sym typeface="Lucida Grande" charset="0"/>
        </a:defRPr>
      </a:lvl5pPr>
      <a:lvl6pPr marL="2593975"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Lucida Grande" charset="0"/>
        </a:defRPr>
      </a:lvl6pPr>
      <a:lvl7pPr marL="3051175"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Lucida Grande" charset="0"/>
        </a:defRPr>
      </a:lvl7pPr>
      <a:lvl8pPr marL="3508375"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Lucida Grande" charset="0"/>
        </a:defRPr>
      </a:lvl8pPr>
      <a:lvl9pPr marL="3965575" indent="-228600" algn="l" rtl="0" fontAlgn="base">
        <a:spcBef>
          <a:spcPts val="500"/>
        </a:spcBef>
        <a:spcAft>
          <a:spcPct val="0"/>
        </a:spcAft>
        <a:buClr>
          <a:srgbClr val="000000"/>
        </a:buClr>
        <a:buSzPct val="100000"/>
        <a:buFont typeface="Arial" charset="0"/>
        <a:buChar char="»"/>
        <a:defRPr sz="2000">
          <a:solidFill>
            <a:schemeClr val="tx1"/>
          </a:solidFill>
          <a:latin typeface="+mn-lt"/>
          <a:ea typeface="+mn-ea"/>
          <a:cs typeface="+mn-cs"/>
          <a:sym typeface="Lucida Grand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57200" y="538163"/>
            <a:ext cx="8229600" cy="558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91440" bIns="50800" numCol="1" anchor="ctr"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457200" y="1282700"/>
            <a:ext cx="8229600" cy="45085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91440" bIns="50800"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marL="39688" indent="-39688" algn="l" rtl="0" eaLnBrk="0" fontAlgn="base" hangingPunct="0">
        <a:spcBef>
          <a:spcPct val="0"/>
        </a:spcBef>
        <a:spcAft>
          <a:spcPct val="0"/>
        </a:spcAft>
        <a:defRPr sz="3000" b="1">
          <a:solidFill>
            <a:srgbClr val="990033"/>
          </a:solidFill>
          <a:latin typeface="+mj-lt"/>
          <a:ea typeface="+mj-ea"/>
          <a:cs typeface="+mj-cs"/>
          <a:sym typeface="Gill Sans" charset="0"/>
        </a:defRPr>
      </a:lvl1pPr>
      <a:lvl2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2pPr>
      <a:lvl3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3pPr>
      <a:lvl4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4pPr>
      <a:lvl5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5pPr>
      <a:lvl6pPr marL="4968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6pPr>
      <a:lvl7pPr marL="9540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7pPr>
      <a:lvl8pPr marL="14112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8pPr>
      <a:lvl9pPr marL="18684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9pPr>
    </p:titleStyle>
    <p:bodyStyle>
      <a:lvl1pPr marL="382588" indent="-34290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1pPr>
      <a:lvl2pPr marL="731838" indent="-28575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2pPr>
      <a:lvl3pPr marL="1131888" indent="-22860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3pPr>
      <a:lvl4pPr marL="1589088" indent="-22860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4pPr>
      <a:lvl5pPr marL="2046288" indent="-22860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5pPr>
      <a:lvl6pPr marL="2503488" indent="-228600" algn="l" rtl="0" fontAlgn="base">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6pPr>
      <a:lvl7pPr marL="2960688" indent="-228600" algn="l" rtl="0" fontAlgn="base">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7pPr>
      <a:lvl8pPr marL="3417888" indent="-228600" algn="l" rtl="0" fontAlgn="base">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8pPr>
      <a:lvl9pPr marL="3875088" indent="-228600" algn="l" rtl="0" fontAlgn="base">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lmascience.nrao.edu/proposing/call-for-proposals" TargetMode="Externa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9.xml"/><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p:cNvSpPr>
          <p:nvPr/>
        </p:nvSpPr>
        <p:spPr bwMode="auto">
          <a:xfrm>
            <a:off x="317500" y="711200"/>
            <a:ext cx="3022600" cy="711200"/>
          </a:xfrm>
          <a:prstGeom prst="rect">
            <a:avLst/>
          </a:prstGeom>
          <a:solidFill>
            <a:srgbClr val="FFFFFF"/>
          </a:solidFill>
          <a:ln w="9525">
            <a:noFill/>
            <a:round/>
            <a:headEnd/>
            <a:tailEnd/>
          </a:ln>
        </p:spPr>
        <p:txBody>
          <a:bodyPr lIns="0" tIns="0" rIns="0" bIns="0">
            <a:prstTxWarp prst="textNoShape">
              <a:avLst/>
            </a:prstTxWarp>
          </a:bodyPr>
          <a:lstStyle/>
          <a:p>
            <a:endParaRPr lang="en-US"/>
          </a:p>
        </p:txBody>
      </p:sp>
      <p:sp>
        <p:nvSpPr>
          <p:cNvPr id="3" name="Rectangle 5"/>
          <p:cNvSpPr>
            <a:spLocks/>
          </p:cNvSpPr>
          <p:nvPr/>
        </p:nvSpPr>
        <p:spPr bwMode="auto">
          <a:xfrm>
            <a:off x="3365500" y="5576962"/>
            <a:ext cx="4254500" cy="1003300"/>
          </a:xfrm>
          <a:prstGeom prst="rect">
            <a:avLst/>
          </a:prstGeom>
          <a:solidFill>
            <a:schemeClr val="bg1"/>
          </a:solidFill>
          <a:ln w="12700">
            <a:noFill/>
            <a:miter lim="800000"/>
            <a:headEnd/>
            <a:tailEnd/>
          </a:ln>
        </p:spPr>
        <p:txBody>
          <a:bodyPr lIns="0" tIns="0" rIns="40639" bIns="0">
            <a:prstTxWarp prst="textNoShape">
              <a:avLst/>
            </a:prstTxWarp>
          </a:bodyPr>
          <a:lstStyle/>
          <a:p>
            <a:pPr marL="39688" algn="r">
              <a:spcBef>
                <a:spcPts val="313"/>
              </a:spcBef>
            </a:pPr>
            <a:r>
              <a:rPr lang="en-US" sz="1300" dirty="0">
                <a:solidFill>
                  <a:srgbClr val="4375A2"/>
                </a:solidFill>
                <a:latin typeface="Lucida Grande" charset="0"/>
                <a:ea typeface="ＭＳ Ｐゴシック" charset="-128"/>
                <a:sym typeface="Lucida Grande" charset="0"/>
              </a:rPr>
              <a:t>Atacama Large Millimeter/</a:t>
            </a:r>
            <a:r>
              <a:rPr lang="en-US" sz="1300" dirty="0" err="1">
                <a:solidFill>
                  <a:srgbClr val="4375A2"/>
                </a:solidFill>
                <a:latin typeface="Lucida Grande" charset="0"/>
                <a:ea typeface="ＭＳ Ｐゴシック" charset="-128"/>
                <a:sym typeface="Lucida Grande" charset="0"/>
              </a:rPr>
              <a:t>submillimeter</a:t>
            </a:r>
            <a:r>
              <a:rPr lang="en-US" sz="1300" dirty="0">
                <a:solidFill>
                  <a:srgbClr val="4375A2"/>
                </a:solidFill>
                <a:latin typeface="Lucida Grande" charset="0"/>
                <a:ea typeface="ＭＳ Ｐゴシック" charset="-128"/>
                <a:sym typeface="Lucida Grande" charset="0"/>
              </a:rPr>
              <a:t> Array</a:t>
            </a:r>
          </a:p>
          <a:p>
            <a:pPr marL="39688" algn="r">
              <a:spcBef>
                <a:spcPts val="313"/>
              </a:spcBef>
            </a:pPr>
            <a:r>
              <a:rPr lang="en-US" sz="1300" dirty="0">
                <a:solidFill>
                  <a:srgbClr val="4375A2"/>
                </a:solidFill>
                <a:latin typeface="Lucida Grande" charset="0"/>
                <a:ea typeface="ＭＳ Ｐゴシック" charset="-128"/>
                <a:sym typeface="Lucida Grande" charset="0"/>
              </a:rPr>
              <a:t>Expanded Very Large Array</a:t>
            </a:r>
          </a:p>
          <a:p>
            <a:pPr marL="39688" algn="r">
              <a:spcBef>
                <a:spcPts val="313"/>
              </a:spcBef>
            </a:pPr>
            <a:r>
              <a:rPr lang="en-US" sz="1300" dirty="0">
                <a:solidFill>
                  <a:srgbClr val="4375A2"/>
                </a:solidFill>
                <a:latin typeface="Lucida Grande" charset="0"/>
                <a:ea typeface="ＭＳ Ｐゴシック" charset="-128"/>
                <a:sym typeface="Lucida Grande" charset="0"/>
              </a:rPr>
              <a:t>Very Long Baseline Array</a:t>
            </a:r>
          </a:p>
        </p:txBody>
      </p:sp>
      <p:sp>
        <p:nvSpPr>
          <p:cNvPr id="3079" name="Rectangle 7"/>
          <p:cNvSpPr>
            <a:spLocks noGrp="1" noChangeArrowheads="1"/>
          </p:cNvSpPr>
          <p:nvPr>
            <p:ph type="title"/>
          </p:nvPr>
        </p:nvSpPr>
        <p:spPr bwMode="auto">
          <a:xfrm>
            <a:off x="228600" y="76200"/>
            <a:ext cx="8686800" cy="9906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40639" bIns="45720" numCol="1" anchor="t" anchorCtr="0" compatLnSpc="1">
            <a:prstTxWarp prst="textNoShape">
              <a:avLst/>
            </a:prstTxWarp>
          </a:bodyPr>
          <a:lstStyle/>
          <a:p>
            <a:pPr marL="39688" indent="0" eaLnBrk="1" hangingPunct="1"/>
            <a:r>
              <a:rPr lang="en-US" sz="3000" b="1" dirty="0">
                <a:latin typeface="Gill Sans" charset="0"/>
                <a:ea typeface="ヒラギノ角ゴ ProN W6" charset="-128"/>
                <a:cs typeface="ヒラギノ角ゴ ProN W6" charset="-128"/>
                <a:sym typeface="Gill Sans" charset="0"/>
              </a:rPr>
              <a:t>An Introduction to the Cycle 11</a:t>
            </a:r>
            <a:br>
              <a:rPr lang="en-US" sz="3000" b="1" dirty="0">
                <a:latin typeface="Gill Sans" charset="0"/>
                <a:ea typeface="ヒラギノ角ゴ ProN W6" charset="-128"/>
                <a:cs typeface="ヒラギノ角ゴ ProN W6" charset="-128"/>
                <a:sym typeface="Gill Sans" charset="0"/>
              </a:rPr>
            </a:br>
            <a:r>
              <a:rPr lang="en-US" sz="3000" b="1" dirty="0">
                <a:latin typeface="Gill Sans" charset="0"/>
                <a:ea typeface="ヒラギノ角ゴ ProN W6" charset="-128"/>
                <a:cs typeface="ヒラギノ角ゴ ProN W6" charset="-128"/>
                <a:sym typeface="Gill Sans" charset="0"/>
              </a:rPr>
              <a:t> ALMA Observing Tool</a:t>
            </a:r>
          </a:p>
        </p:txBody>
      </p:sp>
      <p:sp>
        <p:nvSpPr>
          <p:cNvPr id="10" name="Rectangle 9"/>
          <p:cNvSpPr/>
          <p:nvPr/>
        </p:nvSpPr>
        <p:spPr bwMode="auto">
          <a:xfrm>
            <a:off x="0" y="4419600"/>
            <a:ext cx="9144000" cy="8382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1" name="Text Placeholder 3"/>
          <p:cNvSpPr txBox="1">
            <a:spLocks/>
          </p:cNvSpPr>
          <p:nvPr/>
        </p:nvSpPr>
        <p:spPr bwMode="auto">
          <a:xfrm>
            <a:off x="685800" y="4570021"/>
            <a:ext cx="6934200" cy="685800"/>
          </a:xfrm>
          <a:prstGeom prst="rect">
            <a:avLst/>
          </a:prstGeom>
          <a:noFill/>
          <a:ln w="9525">
            <a:noFill/>
            <a:miter lim="800000"/>
            <a:headEnd/>
            <a:tailEnd/>
          </a:ln>
        </p:spPr>
        <p:txBody>
          <a:bodyPr wrap="none">
            <a:prstTxWarp prst="textNoShape">
              <a:avLst/>
            </a:prstTxWarp>
          </a:bodyPr>
          <a:lstStyle/>
          <a:p>
            <a:pPr marL="342900" indent="-342900" eaLnBrk="0" hangingPunct="0">
              <a:spcBef>
                <a:spcPct val="20000"/>
              </a:spcBef>
              <a:buFont typeface="Arial" charset="0"/>
              <a:buNone/>
            </a:pPr>
            <a:r>
              <a:rPr lang="en-US" sz="2200" b="1" dirty="0">
                <a:solidFill>
                  <a:schemeClr val="tx1"/>
                </a:solidFill>
                <a:latin typeface="Gill Sans" charset="0"/>
                <a:ea typeface="Gill Sans" charset="0"/>
                <a:cs typeface="Gill Sans" charset="0"/>
              </a:rPr>
              <a:t>Jackie Champagne, adapted from </a:t>
            </a:r>
            <a:r>
              <a:rPr lang="en-US" sz="2200" b="1" dirty="0" err="1">
                <a:solidFill>
                  <a:schemeClr val="tx1"/>
                </a:solidFill>
                <a:latin typeface="Gill Sans" charset="0"/>
                <a:ea typeface="Gill Sans" charset="0"/>
                <a:cs typeface="Gill Sans" charset="0"/>
              </a:rPr>
              <a:t>Fengwu</a:t>
            </a:r>
            <a:r>
              <a:rPr lang="en-US" sz="2200" b="1" dirty="0">
                <a:solidFill>
                  <a:schemeClr val="tx1"/>
                </a:solidFill>
                <a:latin typeface="Gill Sans" charset="0"/>
                <a:ea typeface="Gill Sans" charset="0"/>
                <a:cs typeface="Gill Sans" charset="0"/>
              </a:rPr>
              <a:t> Sun</a:t>
            </a:r>
          </a:p>
          <a:p>
            <a:pPr marL="342900" indent="-342900" eaLnBrk="0" hangingPunct="0">
              <a:spcBef>
                <a:spcPct val="20000"/>
              </a:spcBef>
              <a:buFont typeface="Arial" charset="0"/>
              <a:buNone/>
            </a:pPr>
            <a:r>
              <a:rPr lang="en-US" sz="2000" dirty="0">
                <a:solidFill>
                  <a:srgbClr val="C00000"/>
                </a:solidFill>
                <a:latin typeface="Gill Sans" charset="0"/>
                <a:ea typeface="Gill Sans" charset="0"/>
                <a:cs typeface="Gill Sans" charset="0"/>
              </a:rPr>
              <a:t>Steward Observatory, University of Arizona</a:t>
            </a:r>
          </a:p>
          <a:p>
            <a:pPr marL="342900" indent="-342900" eaLnBrk="0" hangingPunct="0">
              <a:spcBef>
                <a:spcPct val="20000"/>
              </a:spcBef>
              <a:buFont typeface="Arial" charset="0"/>
              <a:buNone/>
            </a:pPr>
            <a:r>
              <a:rPr lang="en-US" sz="2000" dirty="0">
                <a:solidFill>
                  <a:srgbClr val="C00000"/>
                </a:solidFill>
                <a:latin typeface="Gill Sans" charset="0"/>
                <a:ea typeface="Gill Sans" charset="0"/>
                <a:cs typeface="Gill Sans" charset="0"/>
              </a:rPr>
              <a:t>EURECA March 29, 2024</a:t>
            </a:r>
          </a:p>
        </p:txBody>
      </p:sp>
      <p:pic>
        <p:nvPicPr>
          <p:cNvPr id="12" name="Picture 2" descr="https://science.nrao.edu/facilities/alma/images/alma_an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4" y="1447800"/>
            <a:ext cx="9164294" cy="3090788"/>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DDB411-079A-F442-8D87-DF8ACFAA1E26}"/>
              </a:ext>
            </a:extLst>
          </p:cNvPr>
          <p:cNvPicPr>
            <a:picLocks noChangeAspect="1"/>
          </p:cNvPicPr>
          <p:nvPr/>
        </p:nvPicPr>
        <p:blipFill>
          <a:blip r:embed="rId2"/>
          <a:stretch>
            <a:fillRect/>
          </a:stretch>
        </p:blipFill>
        <p:spPr>
          <a:xfrm>
            <a:off x="190500" y="844550"/>
            <a:ext cx="8763000" cy="5168900"/>
          </a:xfrm>
          <a:prstGeom prst="rect">
            <a:avLst/>
          </a:prstGeom>
        </p:spPr>
      </p:pic>
      <p:grpSp>
        <p:nvGrpSpPr>
          <p:cNvPr id="23" name="Group 22"/>
          <p:cNvGrpSpPr/>
          <p:nvPr/>
        </p:nvGrpSpPr>
        <p:grpSpPr>
          <a:xfrm>
            <a:off x="4869574" y="3240273"/>
            <a:ext cx="4267200" cy="1077218"/>
            <a:chOff x="109383" y="353319"/>
            <a:chExt cx="3624417" cy="1077218"/>
          </a:xfrm>
        </p:grpSpPr>
        <p:sp>
          <p:nvSpPr>
            <p:cNvPr id="25" name="Rounded Rectangle 24"/>
            <p:cNvSpPr/>
            <p:nvPr/>
          </p:nvSpPr>
          <p:spPr>
            <a:xfrm>
              <a:off x="109383" y="353319"/>
              <a:ext cx="3624417" cy="623231"/>
            </a:xfrm>
            <a:prstGeom prst="roundRect">
              <a:avLst/>
            </a:prstGeom>
            <a:solidFill>
              <a:srgbClr val="FFCC6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6" name="TextBox 25"/>
            <p:cNvSpPr txBox="1"/>
            <p:nvPr/>
          </p:nvSpPr>
          <p:spPr>
            <a:xfrm>
              <a:off x="228600" y="353319"/>
              <a:ext cx="3505200" cy="1077218"/>
            </a:xfrm>
            <a:prstGeom prst="rect">
              <a:avLst/>
            </a:prstGeom>
            <a:noFill/>
          </p:spPr>
          <p:txBody>
            <a:bodyPr wrap="square" rtlCol="0">
              <a:spAutoFit/>
            </a:bodyPr>
            <a:lstStyle/>
            <a:p>
              <a:pPr algn="ctr"/>
              <a:r>
                <a:rPr lang="en-US" sz="1600" dirty="0"/>
                <a:t>Select PI/Co-I’s</a:t>
              </a:r>
              <a:r>
                <a:rPr lang="en-US" sz="1600" b="1" dirty="0"/>
                <a:t> from</a:t>
              </a:r>
              <a:r>
                <a:rPr lang="en-US" sz="1600" dirty="0"/>
                <a:t> </a:t>
              </a:r>
              <a:r>
                <a:rPr lang="en-US" sz="1600" b="1" dirty="0"/>
                <a:t>registered ALMA users</a:t>
              </a:r>
              <a:r>
                <a:rPr lang="en-US" sz="1600" dirty="0"/>
                <a:t> (only)</a:t>
              </a:r>
            </a:p>
            <a:p>
              <a:pPr algn="ctr"/>
              <a:endParaRPr lang="en-US" sz="1600" dirty="0"/>
            </a:p>
            <a:p>
              <a:pPr algn="ctr"/>
              <a:r>
                <a:rPr lang="en-US" sz="1600" dirty="0"/>
                <a:t> </a:t>
              </a:r>
            </a:p>
          </p:txBody>
        </p:sp>
      </p:grpSp>
      <p:cxnSp>
        <p:nvCxnSpPr>
          <p:cNvPr id="37" name="Straight Arrow Connector 36"/>
          <p:cNvCxnSpPr>
            <a:cxnSpLocks/>
          </p:cNvCxnSpPr>
          <p:nvPr/>
        </p:nvCxnSpPr>
        <p:spPr bwMode="auto">
          <a:xfrm flipH="1" flipV="1">
            <a:off x="3429000" y="3124200"/>
            <a:ext cx="457200" cy="685800"/>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070696ED-54AC-F347-8DA4-EF3320966C05}"/>
              </a:ext>
            </a:extLst>
          </p:cNvPr>
          <p:cNvCxnSpPr>
            <a:cxnSpLocks/>
          </p:cNvCxnSpPr>
          <p:nvPr/>
        </p:nvCxnSpPr>
        <p:spPr bwMode="auto">
          <a:xfrm flipH="1">
            <a:off x="5867400" y="3850389"/>
            <a:ext cx="795183" cy="340611"/>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54F43FCF-78F3-5C43-9BB9-52DE933C352F}"/>
              </a:ext>
            </a:extLst>
          </p:cNvPr>
          <p:cNvCxnSpPr>
            <a:cxnSpLocks/>
          </p:cNvCxnSpPr>
          <p:nvPr/>
        </p:nvCxnSpPr>
        <p:spPr bwMode="auto">
          <a:xfrm flipH="1">
            <a:off x="1371600" y="1676400"/>
            <a:ext cx="381000" cy="0"/>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Title 1">
            <a:extLst>
              <a:ext uri="{FF2B5EF4-FFF2-40B4-BE49-F238E27FC236}">
                <a16:creationId xmlns:a16="http://schemas.microsoft.com/office/drawing/2014/main" id="{0195E587-57F0-7C4D-87B7-7049B9E893CC}"/>
              </a:ext>
            </a:extLst>
          </p:cNvPr>
          <p:cNvSpPr txBox="1">
            <a:spLocks/>
          </p:cNvSpPr>
          <p:nvPr/>
        </p:nvSpPr>
        <p:spPr bwMode="auto">
          <a:xfrm>
            <a:off x="152400" y="-152400"/>
            <a:ext cx="8686800" cy="7652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91440" bIns="50800" numCol="1" anchor="ctr" anchorCtr="0" compatLnSpc="1">
            <a:prstTxWarp prst="textNoShape">
              <a:avLst/>
            </a:prstTxWarp>
          </a:bodyPr>
          <a:lstStyle>
            <a:lvl1pPr marL="39688" indent="-39688" algn="l" rtl="0" eaLnBrk="0" fontAlgn="base" hangingPunct="0">
              <a:spcBef>
                <a:spcPct val="0"/>
              </a:spcBef>
              <a:spcAft>
                <a:spcPct val="0"/>
              </a:spcAft>
              <a:defRPr sz="3000" b="1">
                <a:solidFill>
                  <a:srgbClr val="990033"/>
                </a:solidFill>
                <a:latin typeface="+mj-lt"/>
                <a:ea typeface="+mj-ea"/>
                <a:cs typeface="+mj-cs"/>
                <a:sym typeface="Gill Sans" charset="0"/>
              </a:defRPr>
            </a:lvl1pPr>
            <a:lvl2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2pPr>
            <a:lvl3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3pPr>
            <a:lvl4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4pPr>
            <a:lvl5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5pPr>
            <a:lvl6pPr marL="4968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6pPr>
            <a:lvl7pPr marL="9540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7pPr>
            <a:lvl8pPr marL="14112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8pPr>
            <a:lvl9pPr marL="18684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9pPr>
          </a:lstStyle>
          <a:p>
            <a:r>
              <a:rPr lang="en-US" sz="2400" kern="0" dirty="0"/>
              <a:t>Proposal: pick PI, </a:t>
            </a:r>
            <a:r>
              <a:rPr lang="en-US" sz="2400" kern="0" dirty="0" err="1"/>
              <a:t>CoI</a:t>
            </a:r>
            <a:r>
              <a:rPr lang="en-US" sz="2400" kern="0" dirty="0"/>
              <a:t> &amp; designate reviewer</a:t>
            </a:r>
          </a:p>
        </p:txBody>
      </p:sp>
      <p:sp>
        <p:nvSpPr>
          <p:cNvPr id="5" name="TextBox 4">
            <a:extLst>
              <a:ext uri="{FF2B5EF4-FFF2-40B4-BE49-F238E27FC236}">
                <a16:creationId xmlns:a16="http://schemas.microsoft.com/office/drawing/2014/main" id="{819EC8A4-0B61-8145-9CA7-6AB507F9325B}"/>
              </a:ext>
            </a:extLst>
          </p:cNvPr>
          <p:cNvSpPr txBox="1"/>
          <p:nvPr/>
        </p:nvSpPr>
        <p:spPr>
          <a:xfrm>
            <a:off x="3581400" y="2261740"/>
            <a:ext cx="4957917" cy="307777"/>
          </a:xfrm>
          <a:prstGeom prst="rect">
            <a:avLst/>
          </a:prstGeom>
          <a:noFill/>
        </p:spPr>
        <p:txBody>
          <a:bodyPr wrap="square" rtlCol="0">
            <a:spAutoFit/>
          </a:bodyPr>
          <a:lstStyle/>
          <a:p>
            <a:r>
              <a:rPr lang="en-US" sz="1400" b="1" dirty="0">
                <a:solidFill>
                  <a:srgbClr val="C00000"/>
                </a:solidFill>
              </a:rPr>
              <a:t>For DPR. Can be a Co-I but someone must be indicated</a:t>
            </a:r>
          </a:p>
        </p:txBody>
      </p:sp>
      <p:cxnSp>
        <p:nvCxnSpPr>
          <p:cNvPr id="14" name="Straight Arrow Connector 13">
            <a:extLst>
              <a:ext uri="{FF2B5EF4-FFF2-40B4-BE49-F238E27FC236}">
                <a16:creationId xmlns:a16="http://schemas.microsoft.com/office/drawing/2014/main" id="{04C2BB95-A52D-4848-9681-CAEDE7102C18}"/>
              </a:ext>
            </a:extLst>
          </p:cNvPr>
          <p:cNvCxnSpPr>
            <a:cxnSpLocks/>
            <a:stCxn id="5" idx="3"/>
          </p:cNvCxnSpPr>
          <p:nvPr/>
        </p:nvCxnSpPr>
        <p:spPr bwMode="auto">
          <a:xfrm flipH="1">
            <a:off x="8458200" y="2415629"/>
            <a:ext cx="81117" cy="370657"/>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3DCB33E4-6F0B-324C-A5E6-62903179DB6D}"/>
              </a:ext>
            </a:extLst>
          </p:cNvPr>
          <p:cNvSpPr txBox="1"/>
          <p:nvPr/>
        </p:nvSpPr>
        <p:spPr>
          <a:xfrm>
            <a:off x="1752600" y="1537900"/>
            <a:ext cx="548483" cy="307777"/>
          </a:xfrm>
          <a:prstGeom prst="rect">
            <a:avLst/>
          </a:prstGeom>
          <a:noFill/>
        </p:spPr>
        <p:txBody>
          <a:bodyPr wrap="none" rtlCol="0">
            <a:spAutoFit/>
          </a:bodyPr>
          <a:lstStyle/>
          <a:p>
            <a:r>
              <a:rPr lang="en-US" sz="1400" b="1" dirty="0">
                <a:solidFill>
                  <a:srgbClr val="C00000"/>
                </a:solidFill>
              </a:rPr>
              <a:t>T</a:t>
            </a:r>
            <a:r>
              <a:rPr lang="en-US" altLang="zh-CN" sz="1400" b="1" dirty="0">
                <a:solidFill>
                  <a:srgbClr val="C00000"/>
                </a:solidFill>
              </a:rPr>
              <a:t>itle</a:t>
            </a:r>
            <a:endParaRPr lang="en-US" sz="1400" b="1" dirty="0">
              <a:solidFill>
                <a:srgbClr val="C00000"/>
              </a:solidFill>
            </a:endParaRPr>
          </a:p>
        </p:txBody>
      </p:sp>
      <p:cxnSp>
        <p:nvCxnSpPr>
          <p:cNvPr id="27" name="Straight Arrow Connector 26">
            <a:extLst>
              <a:ext uri="{FF2B5EF4-FFF2-40B4-BE49-F238E27FC236}">
                <a16:creationId xmlns:a16="http://schemas.microsoft.com/office/drawing/2014/main" id="{9B0E02B4-6364-7E45-A550-E33943584B22}"/>
              </a:ext>
            </a:extLst>
          </p:cNvPr>
          <p:cNvCxnSpPr>
            <a:cxnSpLocks/>
          </p:cNvCxnSpPr>
          <p:nvPr/>
        </p:nvCxnSpPr>
        <p:spPr bwMode="auto">
          <a:xfrm flipH="1">
            <a:off x="5334000" y="1845677"/>
            <a:ext cx="381000" cy="0"/>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TextBox 27">
            <a:extLst>
              <a:ext uri="{FF2B5EF4-FFF2-40B4-BE49-F238E27FC236}">
                <a16:creationId xmlns:a16="http://schemas.microsoft.com/office/drawing/2014/main" id="{3890C370-FF84-4449-BAD1-879BC7CAD48E}"/>
              </a:ext>
            </a:extLst>
          </p:cNvPr>
          <p:cNvSpPr txBox="1"/>
          <p:nvPr/>
        </p:nvSpPr>
        <p:spPr>
          <a:xfrm>
            <a:off x="5812614" y="1700214"/>
            <a:ext cx="1518364" cy="307777"/>
          </a:xfrm>
          <a:prstGeom prst="rect">
            <a:avLst/>
          </a:prstGeom>
          <a:noFill/>
        </p:spPr>
        <p:txBody>
          <a:bodyPr wrap="none" rtlCol="0">
            <a:spAutoFit/>
          </a:bodyPr>
          <a:lstStyle/>
          <a:p>
            <a:r>
              <a:rPr lang="en-US" altLang="zh-CN" sz="1400" b="1" dirty="0">
                <a:solidFill>
                  <a:srgbClr val="C00000"/>
                </a:solidFill>
              </a:rPr>
              <a:t>Select</a:t>
            </a:r>
            <a:r>
              <a:rPr lang="zh-CN" altLang="en-US" sz="1400" b="1" dirty="0">
                <a:solidFill>
                  <a:srgbClr val="C00000"/>
                </a:solidFill>
              </a:rPr>
              <a:t> </a:t>
            </a:r>
            <a:r>
              <a:rPr lang="en-US" altLang="zh-CN" sz="1400" b="1" dirty="0">
                <a:solidFill>
                  <a:srgbClr val="C00000"/>
                </a:solidFill>
              </a:rPr>
              <a:t>Keyword</a:t>
            </a:r>
            <a:endParaRPr lang="en-US" sz="1400" b="1" dirty="0">
              <a:solidFill>
                <a:srgbClr val="C00000"/>
              </a:solidFill>
            </a:endParaRPr>
          </a:p>
        </p:txBody>
      </p:sp>
    </p:spTree>
    <p:extLst>
      <p:ext uri="{BB962C8B-B14F-4D97-AF65-F5344CB8AC3E}">
        <p14:creationId xmlns:p14="http://schemas.microsoft.com/office/powerpoint/2010/main" val="21173794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8C2F9B-8469-2D45-AA9A-A6D5738A27DC}"/>
              </a:ext>
            </a:extLst>
          </p:cNvPr>
          <p:cNvPicPr>
            <a:picLocks noChangeAspect="1"/>
          </p:cNvPicPr>
          <p:nvPr/>
        </p:nvPicPr>
        <p:blipFill>
          <a:blip r:embed="rId2"/>
          <a:stretch>
            <a:fillRect/>
          </a:stretch>
        </p:blipFill>
        <p:spPr>
          <a:xfrm>
            <a:off x="210893" y="894936"/>
            <a:ext cx="8933107" cy="4736772"/>
          </a:xfrm>
          <a:prstGeom prst="rect">
            <a:avLst/>
          </a:prstGeom>
        </p:spPr>
      </p:pic>
      <p:cxnSp>
        <p:nvCxnSpPr>
          <p:cNvPr id="37" name="Straight Arrow Connector 36"/>
          <p:cNvCxnSpPr>
            <a:cxnSpLocks/>
          </p:cNvCxnSpPr>
          <p:nvPr/>
        </p:nvCxnSpPr>
        <p:spPr bwMode="auto">
          <a:xfrm flipH="1">
            <a:off x="3238500" y="4427315"/>
            <a:ext cx="342900" cy="0"/>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Title 1">
            <a:extLst>
              <a:ext uri="{FF2B5EF4-FFF2-40B4-BE49-F238E27FC236}">
                <a16:creationId xmlns:a16="http://schemas.microsoft.com/office/drawing/2014/main" id="{D3D86A5F-0F74-B742-8FBA-5F756636F70E}"/>
              </a:ext>
            </a:extLst>
          </p:cNvPr>
          <p:cNvSpPr txBox="1">
            <a:spLocks/>
          </p:cNvSpPr>
          <p:nvPr/>
        </p:nvSpPr>
        <p:spPr bwMode="auto">
          <a:xfrm>
            <a:off x="152400" y="-152400"/>
            <a:ext cx="8686800" cy="76521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91440" bIns="50800" numCol="1" anchor="ctr" anchorCtr="0" compatLnSpc="1">
            <a:prstTxWarp prst="textNoShape">
              <a:avLst/>
            </a:prstTxWarp>
          </a:bodyPr>
          <a:lstStyle>
            <a:lvl1pPr marL="39688" indent="-39688" algn="l" rtl="0" eaLnBrk="0" fontAlgn="base" hangingPunct="0">
              <a:spcBef>
                <a:spcPct val="0"/>
              </a:spcBef>
              <a:spcAft>
                <a:spcPct val="0"/>
              </a:spcAft>
              <a:defRPr sz="3000" b="1">
                <a:solidFill>
                  <a:srgbClr val="990033"/>
                </a:solidFill>
                <a:latin typeface="+mj-lt"/>
                <a:ea typeface="+mj-ea"/>
                <a:cs typeface="+mj-cs"/>
                <a:sym typeface="Gill Sans" charset="0"/>
              </a:defRPr>
            </a:lvl1pPr>
            <a:lvl2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2pPr>
            <a:lvl3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3pPr>
            <a:lvl4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4pPr>
            <a:lvl5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5pPr>
            <a:lvl6pPr marL="4968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6pPr>
            <a:lvl7pPr marL="9540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7pPr>
            <a:lvl8pPr marL="14112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8pPr>
            <a:lvl9pPr marL="18684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9pPr>
          </a:lstStyle>
          <a:p>
            <a:r>
              <a:rPr lang="en-US" sz="2400" kern="0" dirty="0"/>
              <a:t>Scroll down, pick reviewer/mentor</a:t>
            </a:r>
          </a:p>
        </p:txBody>
      </p:sp>
      <p:grpSp>
        <p:nvGrpSpPr>
          <p:cNvPr id="17" name="Group 16">
            <a:extLst>
              <a:ext uri="{FF2B5EF4-FFF2-40B4-BE49-F238E27FC236}">
                <a16:creationId xmlns:a16="http://schemas.microsoft.com/office/drawing/2014/main" id="{7DF21181-884A-584C-BD4D-05E6E1B9CEB4}"/>
              </a:ext>
            </a:extLst>
          </p:cNvPr>
          <p:cNvGrpSpPr/>
          <p:nvPr/>
        </p:nvGrpSpPr>
        <p:grpSpPr>
          <a:xfrm>
            <a:off x="321880" y="3687688"/>
            <a:ext cx="2995162" cy="307777"/>
            <a:chOff x="20206" y="353319"/>
            <a:chExt cx="3505193" cy="517634"/>
          </a:xfrm>
        </p:grpSpPr>
        <p:sp>
          <p:nvSpPr>
            <p:cNvPr id="19" name="Rounded Rectangle 18">
              <a:extLst>
                <a:ext uri="{FF2B5EF4-FFF2-40B4-BE49-F238E27FC236}">
                  <a16:creationId xmlns:a16="http://schemas.microsoft.com/office/drawing/2014/main" id="{25C21ABE-BAD8-6449-AFD1-BB47712E0A23}"/>
                </a:ext>
              </a:extLst>
            </p:cNvPr>
            <p:cNvSpPr/>
            <p:nvPr/>
          </p:nvSpPr>
          <p:spPr>
            <a:xfrm>
              <a:off x="109383" y="353319"/>
              <a:ext cx="3299500" cy="517634"/>
            </a:xfrm>
            <a:prstGeom prst="roundRect">
              <a:avLst/>
            </a:prstGeom>
            <a:solidFill>
              <a:srgbClr val="FFCC6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3C64698-D550-944F-BAB4-4CDE4B2373CD}"/>
                </a:ext>
              </a:extLst>
            </p:cNvPr>
            <p:cNvSpPr txBox="1"/>
            <p:nvPr/>
          </p:nvSpPr>
          <p:spPr>
            <a:xfrm>
              <a:off x="20206" y="353319"/>
              <a:ext cx="3505193" cy="517634"/>
            </a:xfrm>
            <a:prstGeom prst="rect">
              <a:avLst/>
            </a:prstGeom>
            <a:noFill/>
          </p:spPr>
          <p:txBody>
            <a:bodyPr wrap="square" rtlCol="0">
              <a:spAutoFit/>
            </a:bodyPr>
            <a:lstStyle/>
            <a:p>
              <a:pPr algn="ctr"/>
              <a:r>
                <a:rPr lang="en-US" sz="1400" dirty="0"/>
                <a:t>pre-PhD PI chooses PhD  Mentor</a:t>
              </a:r>
            </a:p>
          </p:txBody>
        </p:sp>
      </p:grpSp>
      <p:grpSp>
        <p:nvGrpSpPr>
          <p:cNvPr id="28" name="Group 27">
            <a:extLst>
              <a:ext uri="{FF2B5EF4-FFF2-40B4-BE49-F238E27FC236}">
                <a16:creationId xmlns:a16="http://schemas.microsoft.com/office/drawing/2014/main" id="{9B9B11DE-A81E-D244-B428-E19C97261BA2}"/>
              </a:ext>
            </a:extLst>
          </p:cNvPr>
          <p:cNvGrpSpPr/>
          <p:nvPr/>
        </p:nvGrpSpPr>
        <p:grpSpPr>
          <a:xfrm>
            <a:off x="304800" y="4087301"/>
            <a:ext cx="3044072" cy="338554"/>
            <a:chOff x="-2091159" y="353319"/>
            <a:chExt cx="3391392" cy="338554"/>
          </a:xfrm>
        </p:grpSpPr>
        <p:sp>
          <p:nvSpPr>
            <p:cNvPr id="30" name="Rounded Rectangle 29">
              <a:extLst>
                <a:ext uri="{FF2B5EF4-FFF2-40B4-BE49-F238E27FC236}">
                  <a16:creationId xmlns:a16="http://schemas.microsoft.com/office/drawing/2014/main" id="{7AE338A6-EC1C-3A48-ABB5-6EBAD6CBB262}"/>
                </a:ext>
              </a:extLst>
            </p:cNvPr>
            <p:cNvSpPr/>
            <p:nvPr/>
          </p:nvSpPr>
          <p:spPr>
            <a:xfrm>
              <a:off x="-2091159" y="353319"/>
              <a:ext cx="3225972" cy="328136"/>
            </a:xfrm>
            <a:prstGeom prst="roundRect">
              <a:avLst/>
            </a:prstGeom>
            <a:solidFill>
              <a:srgbClr val="FFCC6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3D51EC5-6C77-3940-9B13-605BB50F0267}"/>
                </a:ext>
              </a:extLst>
            </p:cNvPr>
            <p:cNvSpPr txBox="1"/>
            <p:nvPr/>
          </p:nvSpPr>
          <p:spPr>
            <a:xfrm>
              <a:off x="-2036669" y="353319"/>
              <a:ext cx="3336902" cy="338554"/>
            </a:xfrm>
            <a:prstGeom prst="rect">
              <a:avLst/>
            </a:prstGeom>
            <a:noFill/>
          </p:spPr>
          <p:txBody>
            <a:bodyPr wrap="square" rtlCol="0">
              <a:spAutoFit/>
            </a:bodyPr>
            <a:lstStyle/>
            <a:p>
              <a:pPr algn="ctr"/>
              <a:r>
                <a:rPr lang="en-US" sz="1600" dirty="0"/>
                <a:t>Student PI picks PhD mentor</a:t>
              </a:r>
            </a:p>
          </p:txBody>
        </p:sp>
      </p:grpSp>
      <p:sp>
        <p:nvSpPr>
          <p:cNvPr id="38" name="Rectangle 37">
            <a:extLst>
              <a:ext uri="{FF2B5EF4-FFF2-40B4-BE49-F238E27FC236}">
                <a16:creationId xmlns:a16="http://schemas.microsoft.com/office/drawing/2014/main" id="{71191425-FA06-7340-B971-5D067979FAF0}"/>
              </a:ext>
            </a:extLst>
          </p:cNvPr>
          <p:cNvSpPr/>
          <p:nvPr/>
        </p:nvSpPr>
        <p:spPr bwMode="auto">
          <a:xfrm>
            <a:off x="210892" y="2438400"/>
            <a:ext cx="1084507" cy="228600"/>
          </a:xfrm>
          <a:prstGeom prst="rect">
            <a:avLst/>
          </a:prstGeom>
          <a:noFill/>
          <a:ln w="254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cxnSp>
        <p:nvCxnSpPr>
          <p:cNvPr id="3" name="Straight Connector 2">
            <a:extLst>
              <a:ext uri="{FF2B5EF4-FFF2-40B4-BE49-F238E27FC236}">
                <a16:creationId xmlns:a16="http://schemas.microsoft.com/office/drawing/2014/main" id="{8AC5C6FC-231F-8845-A4C7-3DF33C583403}"/>
              </a:ext>
            </a:extLst>
          </p:cNvPr>
          <p:cNvCxnSpPr>
            <a:cxnSpLocks/>
          </p:cNvCxnSpPr>
          <p:nvPr/>
        </p:nvCxnSpPr>
        <p:spPr bwMode="auto">
          <a:xfrm>
            <a:off x="3581400" y="3124200"/>
            <a:ext cx="2514600" cy="0"/>
          </a:xfrm>
          <a:prstGeom prst="line">
            <a:avLst/>
          </a:prstGeom>
          <a:solidFill>
            <a:srgbClr val="4F81BD"/>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 name="TextBox 21">
            <a:extLst>
              <a:ext uri="{FF2B5EF4-FFF2-40B4-BE49-F238E27FC236}">
                <a16:creationId xmlns:a16="http://schemas.microsoft.com/office/drawing/2014/main" id="{8E39BA63-E682-6E4E-9851-EB21BBDED623}"/>
              </a:ext>
            </a:extLst>
          </p:cNvPr>
          <p:cNvSpPr txBox="1"/>
          <p:nvPr/>
        </p:nvSpPr>
        <p:spPr>
          <a:xfrm>
            <a:off x="5732707" y="4138438"/>
            <a:ext cx="3200400" cy="276999"/>
          </a:xfrm>
          <a:prstGeom prst="rect">
            <a:avLst/>
          </a:prstGeom>
          <a:noFill/>
        </p:spPr>
        <p:txBody>
          <a:bodyPr wrap="square" rtlCol="0">
            <a:spAutoFit/>
          </a:bodyPr>
          <a:lstStyle/>
          <a:p>
            <a:r>
              <a:rPr lang="en-US" b="1" dirty="0">
                <a:solidFill>
                  <a:srgbClr val="C00000"/>
                </a:solidFill>
              </a:rPr>
              <a:t>PhD status of mentor must be confirmed</a:t>
            </a:r>
          </a:p>
        </p:txBody>
      </p:sp>
      <p:sp>
        <p:nvSpPr>
          <p:cNvPr id="23" name="TextBox 22">
            <a:extLst>
              <a:ext uri="{FF2B5EF4-FFF2-40B4-BE49-F238E27FC236}">
                <a16:creationId xmlns:a16="http://schemas.microsoft.com/office/drawing/2014/main" id="{8D268F33-ABC3-3845-BD35-9AFB60E1FF4C}"/>
              </a:ext>
            </a:extLst>
          </p:cNvPr>
          <p:cNvSpPr txBox="1"/>
          <p:nvPr/>
        </p:nvSpPr>
        <p:spPr>
          <a:xfrm>
            <a:off x="5826960" y="3845434"/>
            <a:ext cx="2819398" cy="307777"/>
          </a:xfrm>
          <a:prstGeom prst="rect">
            <a:avLst/>
          </a:prstGeom>
          <a:noFill/>
        </p:spPr>
        <p:txBody>
          <a:bodyPr wrap="square" rtlCol="0">
            <a:spAutoFit/>
          </a:bodyPr>
          <a:lstStyle/>
          <a:p>
            <a:r>
              <a:rPr lang="en-US" sz="1400" b="1" dirty="0">
                <a:solidFill>
                  <a:srgbClr val="C00000"/>
                </a:solidFill>
              </a:rPr>
              <a:t>Mentor not needed if “yes” </a:t>
            </a:r>
          </a:p>
        </p:txBody>
      </p:sp>
    </p:spTree>
    <p:extLst>
      <p:ext uri="{BB962C8B-B14F-4D97-AF65-F5344CB8AC3E}">
        <p14:creationId xmlns:p14="http://schemas.microsoft.com/office/powerpoint/2010/main" val="392288848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p:cNvCxnSpPr>
            <a:cxnSpLocks/>
          </p:cNvCxnSpPr>
          <p:nvPr/>
        </p:nvCxnSpPr>
        <p:spPr bwMode="auto">
          <a:xfrm flipH="1" flipV="1">
            <a:off x="3124200" y="3467099"/>
            <a:ext cx="762000" cy="342901"/>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070696ED-54AC-F347-8DA4-EF3320966C05}"/>
              </a:ext>
            </a:extLst>
          </p:cNvPr>
          <p:cNvCxnSpPr>
            <a:cxnSpLocks/>
          </p:cNvCxnSpPr>
          <p:nvPr/>
        </p:nvCxnSpPr>
        <p:spPr bwMode="auto">
          <a:xfrm>
            <a:off x="4005417" y="3200400"/>
            <a:ext cx="361345" cy="76200"/>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Title 1">
            <a:extLst>
              <a:ext uri="{FF2B5EF4-FFF2-40B4-BE49-F238E27FC236}">
                <a16:creationId xmlns:a16="http://schemas.microsoft.com/office/drawing/2014/main" id="{D3D86A5F-0F74-B742-8FBA-5F756636F70E}"/>
              </a:ext>
            </a:extLst>
          </p:cNvPr>
          <p:cNvSpPr txBox="1">
            <a:spLocks/>
          </p:cNvSpPr>
          <p:nvPr/>
        </p:nvSpPr>
        <p:spPr bwMode="auto">
          <a:xfrm>
            <a:off x="152400" y="-152400"/>
            <a:ext cx="8686800" cy="76521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91440" bIns="50800" numCol="1" anchor="ctr" anchorCtr="0" compatLnSpc="1">
            <a:prstTxWarp prst="textNoShape">
              <a:avLst/>
            </a:prstTxWarp>
          </a:bodyPr>
          <a:lstStyle>
            <a:lvl1pPr marL="39688" indent="-39688" algn="l" rtl="0" eaLnBrk="0" fontAlgn="base" hangingPunct="0">
              <a:spcBef>
                <a:spcPct val="0"/>
              </a:spcBef>
              <a:spcAft>
                <a:spcPct val="0"/>
              </a:spcAft>
              <a:defRPr sz="3000" b="1">
                <a:solidFill>
                  <a:srgbClr val="990033"/>
                </a:solidFill>
                <a:latin typeface="+mj-lt"/>
                <a:ea typeface="+mj-ea"/>
                <a:cs typeface="+mj-cs"/>
                <a:sym typeface="Gill Sans" charset="0"/>
              </a:defRPr>
            </a:lvl1pPr>
            <a:lvl2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2pPr>
            <a:lvl3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3pPr>
            <a:lvl4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4pPr>
            <a:lvl5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5pPr>
            <a:lvl6pPr marL="4968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6pPr>
            <a:lvl7pPr marL="9540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7pPr>
            <a:lvl8pPr marL="14112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8pPr>
            <a:lvl9pPr marL="18684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9pPr>
          </a:lstStyle>
          <a:p>
            <a:r>
              <a:rPr lang="en-US" sz="2400" kern="0" dirty="0"/>
              <a:t>Attach the science case as a .pdf</a:t>
            </a:r>
          </a:p>
        </p:txBody>
      </p:sp>
      <p:grpSp>
        <p:nvGrpSpPr>
          <p:cNvPr id="17" name="Group 16">
            <a:extLst>
              <a:ext uri="{FF2B5EF4-FFF2-40B4-BE49-F238E27FC236}">
                <a16:creationId xmlns:a16="http://schemas.microsoft.com/office/drawing/2014/main" id="{7DF21181-884A-584C-BD4D-05E6E1B9CEB4}"/>
              </a:ext>
            </a:extLst>
          </p:cNvPr>
          <p:cNvGrpSpPr/>
          <p:nvPr/>
        </p:nvGrpSpPr>
        <p:grpSpPr>
          <a:xfrm>
            <a:off x="1371600" y="2816423"/>
            <a:ext cx="2995162" cy="307777"/>
            <a:chOff x="20206" y="353319"/>
            <a:chExt cx="3505193" cy="517634"/>
          </a:xfrm>
        </p:grpSpPr>
        <p:sp>
          <p:nvSpPr>
            <p:cNvPr id="19" name="Rounded Rectangle 18">
              <a:extLst>
                <a:ext uri="{FF2B5EF4-FFF2-40B4-BE49-F238E27FC236}">
                  <a16:creationId xmlns:a16="http://schemas.microsoft.com/office/drawing/2014/main" id="{25C21ABE-BAD8-6449-AFD1-BB47712E0A23}"/>
                </a:ext>
              </a:extLst>
            </p:cNvPr>
            <p:cNvSpPr/>
            <p:nvPr/>
          </p:nvSpPr>
          <p:spPr>
            <a:xfrm>
              <a:off x="109383" y="353319"/>
              <a:ext cx="3299500" cy="517634"/>
            </a:xfrm>
            <a:prstGeom prst="roundRect">
              <a:avLst/>
            </a:prstGeom>
            <a:solidFill>
              <a:srgbClr val="FFCC6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3C64698-D550-944F-BAB4-4CDE4B2373CD}"/>
                </a:ext>
              </a:extLst>
            </p:cNvPr>
            <p:cNvSpPr txBox="1"/>
            <p:nvPr/>
          </p:nvSpPr>
          <p:spPr>
            <a:xfrm>
              <a:off x="20206" y="353319"/>
              <a:ext cx="3505193" cy="517634"/>
            </a:xfrm>
            <a:prstGeom prst="rect">
              <a:avLst/>
            </a:prstGeom>
            <a:noFill/>
          </p:spPr>
          <p:txBody>
            <a:bodyPr wrap="square" rtlCol="0">
              <a:spAutoFit/>
            </a:bodyPr>
            <a:lstStyle/>
            <a:p>
              <a:pPr algn="ctr"/>
              <a:r>
                <a:rPr lang="en-US" sz="1400" dirty="0"/>
                <a:t>pre-PhD PI chooses PhD  Mentor</a:t>
              </a:r>
            </a:p>
          </p:txBody>
        </p:sp>
      </p:grpSp>
      <p:grpSp>
        <p:nvGrpSpPr>
          <p:cNvPr id="8" name="Group 7">
            <a:extLst>
              <a:ext uri="{FF2B5EF4-FFF2-40B4-BE49-F238E27FC236}">
                <a16:creationId xmlns:a16="http://schemas.microsoft.com/office/drawing/2014/main" id="{F9FDA2CC-467F-D543-8070-E87F88A39546}"/>
              </a:ext>
            </a:extLst>
          </p:cNvPr>
          <p:cNvGrpSpPr/>
          <p:nvPr/>
        </p:nvGrpSpPr>
        <p:grpSpPr>
          <a:xfrm>
            <a:off x="54980" y="612813"/>
            <a:ext cx="9151315" cy="4977081"/>
            <a:chOff x="0" y="533400"/>
            <a:chExt cx="9151315" cy="4977081"/>
          </a:xfrm>
        </p:grpSpPr>
        <p:pic>
          <p:nvPicPr>
            <p:cNvPr id="4" name="Picture 3">
              <a:extLst>
                <a:ext uri="{FF2B5EF4-FFF2-40B4-BE49-F238E27FC236}">
                  <a16:creationId xmlns:a16="http://schemas.microsoft.com/office/drawing/2014/main" id="{BEE1EA0F-C1F6-FC45-80B2-79A11E07FB47}"/>
                </a:ext>
              </a:extLst>
            </p:cNvPr>
            <p:cNvPicPr>
              <a:picLocks noChangeAspect="1"/>
            </p:cNvPicPr>
            <p:nvPr/>
          </p:nvPicPr>
          <p:blipFill rotWithShape="1">
            <a:blip r:embed="rId2"/>
            <a:srcRect t="-1" b="34668"/>
            <a:stretch/>
          </p:blipFill>
          <p:spPr>
            <a:xfrm>
              <a:off x="0" y="533400"/>
              <a:ext cx="9151315" cy="3886200"/>
            </a:xfrm>
            <a:prstGeom prst="rect">
              <a:avLst/>
            </a:prstGeom>
          </p:spPr>
        </p:pic>
        <p:sp>
          <p:nvSpPr>
            <p:cNvPr id="36" name="TextBox 35">
              <a:extLst>
                <a:ext uri="{FF2B5EF4-FFF2-40B4-BE49-F238E27FC236}">
                  <a16:creationId xmlns:a16="http://schemas.microsoft.com/office/drawing/2014/main" id="{E0CEE046-8D92-084E-A887-5EEB1C0C7FB8}"/>
                </a:ext>
              </a:extLst>
            </p:cNvPr>
            <p:cNvSpPr txBox="1"/>
            <p:nvPr/>
          </p:nvSpPr>
          <p:spPr>
            <a:xfrm>
              <a:off x="1828800" y="4538246"/>
              <a:ext cx="6754637"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Attach a science case, max 4 page .pdf including figures</a:t>
              </a:r>
              <a:endParaRPr lang="en-US" sz="1600" dirty="0">
                <a:solidFill>
                  <a:srgbClr val="FFFF00"/>
                </a:solidFill>
              </a:endParaRPr>
            </a:p>
          </p:txBody>
        </p:sp>
        <p:sp>
          <p:nvSpPr>
            <p:cNvPr id="27" name="TextBox 26">
              <a:extLst>
                <a:ext uri="{FF2B5EF4-FFF2-40B4-BE49-F238E27FC236}">
                  <a16:creationId xmlns:a16="http://schemas.microsoft.com/office/drawing/2014/main" id="{29BDD245-01F6-D443-A976-DFFB7F7C1F95}"/>
                </a:ext>
              </a:extLst>
            </p:cNvPr>
            <p:cNvSpPr txBox="1"/>
            <p:nvPr/>
          </p:nvSpPr>
          <p:spPr>
            <a:xfrm>
              <a:off x="790585" y="4925706"/>
              <a:ext cx="7952617"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b="1" dirty="0">
                  <a:solidFill>
                    <a:srgbClr val="FFFF00"/>
                  </a:solidFill>
                </a:rPr>
                <a:t>The .pdf may not contain more than 15% of its text in a font below 12pt</a:t>
              </a:r>
            </a:p>
            <a:p>
              <a:pPr algn="ctr"/>
              <a:r>
                <a:rPr lang="en-US" sz="1600" i="1" dirty="0">
                  <a:solidFill>
                    <a:srgbClr val="FFFF00"/>
                  </a:solidFill>
                </a:rPr>
                <a:t>Some .pdf creation software pads files with hidden text in small fonts</a:t>
              </a:r>
            </a:p>
          </p:txBody>
        </p:sp>
      </p:grpSp>
      <p:grpSp>
        <p:nvGrpSpPr>
          <p:cNvPr id="28" name="Group 27">
            <a:extLst>
              <a:ext uri="{FF2B5EF4-FFF2-40B4-BE49-F238E27FC236}">
                <a16:creationId xmlns:a16="http://schemas.microsoft.com/office/drawing/2014/main" id="{9B9B11DE-A81E-D244-B428-E19C97261BA2}"/>
              </a:ext>
            </a:extLst>
          </p:cNvPr>
          <p:cNvGrpSpPr/>
          <p:nvPr/>
        </p:nvGrpSpPr>
        <p:grpSpPr>
          <a:xfrm>
            <a:off x="1371600" y="3048000"/>
            <a:ext cx="3044072" cy="338554"/>
            <a:chOff x="-2091159" y="353319"/>
            <a:chExt cx="3391392" cy="338554"/>
          </a:xfrm>
        </p:grpSpPr>
        <p:sp>
          <p:nvSpPr>
            <p:cNvPr id="30" name="Rounded Rectangle 29">
              <a:extLst>
                <a:ext uri="{FF2B5EF4-FFF2-40B4-BE49-F238E27FC236}">
                  <a16:creationId xmlns:a16="http://schemas.microsoft.com/office/drawing/2014/main" id="{7AE338A6-EC1C-3A48-ABB5-6EBAD6CBB262}"/>
                </a:ext>
              </a:extLst>
            </p:cNvPr>
            <p:cNvSpPr/>
            <p:nvPr/>
          </p:nvSpPr>
          <p:spPr>
            <a:xfrm>
              <a:off x="-2091159" y="353319"/>
              <a:ext cx="3225972" cy="328136"/>
            </a:xfrm>
            <a:prstGeom prst="roundRect">
              <a:avLst/>
            </a:prstGeom>
            <a:solidFill>
              <a:srgbClr val="FFCC6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3D51EC5-6C77-3940-9B13-605BB50F0267}"/>
                </a:ext>
              </a:extLst>
            </p:cNvPr>
            <p:cNvSpPr txBox="1"/>
            <p:nvPr/>
          </p:nvSpPr>
          <p:spPr>
            <a:xfrm>
              <a:off x="-2036669" y="353319"/>
              <a:ext cx="3336902" cy="338554"/>
            </a:xfrm>
            <a:prstGeom prst="rect">
              <a:avLst/>
            </a:prstGeom>
            <a:noFill/>
          </p:spPr>
          <p:txBody>
            <a:bodyPr wrap="square" rtlCol="0">
              <a:spAutoFit/>
            </a:bodyPr>
            <a:lstStyle/>
            <a:p>
              <a:pPr algn="ctr"/>
              <a:r>
                <a:rPr lang="en-US" sz="1600" dirty="0"/>
                <a:t>Student PI picks PhD mentor</a:t>
              </a:r>
            </a:p>
          </p:txBody>
        </p:sp>
      </p:grpSp>
      <p:sp>
        <p:nvSpPr>
          <p:cNvPr id="38" name="Rectangle 37">
            <a:extLst>
              <a:ext uri="{FF2B5EF4-FFF2-40B4-BE49-F238E27FC236}">
                <a16:creationId xmlns:a16="http://schemas.microsoft.com/office/drawing/2014/main" id="{71191425-FA06-7340-B971-5D067979FAF0}"/>
              </a:ext>
            </a:extLst>
          </p:cNvPr>
          <p:cNvSpPr/>
          <p:nvPr/>
        </p:nvSpPr>
        <p:spPr bwMode="auto">
          <a:xfrm>
            <a:off x="1447800" y="1524000"/>
            <a:ext cx="914400" cy="183177"/>
          </a:xfrm>
          <a:prstGeom prst="rect">
            <a:avLst/>
          </a:prstGeom>
          <a:noFill/>
          <a:ln w="254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cxnSp>
        <p:nvCxnSpPr>
          <p:cNvPr id="34" name="Straight Arrow Connector 33">
            <a:extLst>
              <a:ext uri="{FF2B5EF4-FFF2-40B4-BE49-F238E27FC236}">
                <a16:creationId xmlns:a16="http://schemas.microsoft.com/office/drawing/2014/main" id="{89FD223C-2B6F-1244-9433-3CD5ACBD508A}"/>
              </a:ext>
            </a:extLst>
          </p:cNvPr>
          <p:cNvCxnSpPr>
            <a:cxnSpLocks/>
          </p:cNvCxnSpPr>
          <p:nvPr/>
        </p:nvCxnSpPr>
        <p:spPr bwMode="auto">
          <a:xfrm flipV="1">
            <a:off x="6248400" y="4334471"/>
            <a:ext cx="1295400" cy="338554"/>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9" name="Rectangle 38">
            <a:extLst>
              <a:ext uri="{FF2B5EF4-FFF2-40B4-BE49-F238E27FC236}">
                <a16:creationId xmlns:a16="http://schemas.microsoft.com/office/drawing/2014/main" id="{6053EF31-76AE-9143-93E7-B96EC6F1A5BB}"/>
              </a:ext>
            </a:extLst>
          </p:cNvPr>
          <p:cNvSpPr/>
          <p:nvPr/>
        </p:nvSpPr>
        <p:spPr bwMode="auto">
          <a:xfrm>
            <a:off x="1447800" y="3733800"/>
            <a:ext cx="914400" cy="228600"/>
          </a:xfrm>
          <a:prstGeom prst="rect">
            <a:avLst/>
          </a:prstGeom>
          <a:noFill/>
          <a:ln w="254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42" name="TextBox 41">
            <a:extLst>
              <a:ext uri="{FF2B5EF4-FFF2-40B4-BE49-F238E27FC236}">
                <a16:creationId xmlns:a16="http://schemas.microsoft.com/office/drawing/2014/main" id="{2EEE47A8-FE2D-9747-A163-19129EAFDCFB}"/>
              </a:ext>
            </a:extLst>
          </p:cNvPr>
          <p:cNvSpPr txBox="1"/>
          <p:nvPr/>
        </p:nvSpPr>
        <p:spPr>
          <a:xfrm>
            <a:off x="1143000" y="5638800"/>
            <a:ext cx="7592837"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solidFill>
                  <a:srgbClr val="FFFF00"/>
                </a:solidFill>
              </a:rPr>
              <a:t>Large proposals are allowed 6 pages and require an additional one page management plan</a:t>
            </a:r>
            <a:endParaRPr lang="en-US" sz="1600" i="1" dirty="0">
              <a:solidFill>
                <a:srgbClr val="FFFF00"/>
              </a:solidFill>
            </a:endParaRPr>
          </a:p>
        </p:txBody>
      </p:sp>
      <p:cxnSp>
        <p:nvCxnSpPr>
          <p:cNvPr id="3" name="Straight Connector 2">
            <a:extLst>
              <a:ext uri="{FF2B5EF4-FFF2-40B4-BE49-F238E27FC236}">
                <a16:creationId xmlns:a16="http://schemas.microsoft.com/office/drawing/2014/main" id="{8AC5C6FC-231F-8845-A4C7-3DF33C583403}"/>
              </a:ext>
            </a:extLst>
          </p:cNvPr>
          <p:cNvCxnSpPr/>
          <p:nvPr/>
        </p:nvCxnSpPr>
        <p:spPr bwMode="auto">
          <a:xfrm>
            <a:off x="2590800" y="1981200"/>
            <a:ext cx="990600" cy="0"/>
          </a:xfrm>
          <a:prstGeom prst="line">
            <a:avLst/>
          </a:prstGeom>
          <a:solidFill>
            <a:srgbClr val="4F81BD"/>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 name="TextBox 21">
            <a:extLst>
              <a:ext uri="{FF2B5EF4-FFF2-40B4-BE49-F238E27FC236}">
                <a16:creationId xmlns:a16="http://schemas.microsoft.com/office/drawing/2014/main" id="{8E39BA63-E682-6E4E-9851-EB21BBDED623}"/>
              </a:ext>
            </a:extLst>
          </p:cNvPr>
          <p:cNvSpPr txBox="1"/>
          <p:nvPr/>
        </p:nvSpPr>
        <p:spPr>
          <a:xfrm>
            <a:off x="5638800" y="3505200"/>
            <a:ext cx="2362200" cy="276999"/>
          </a:xfrm>
          <a:prstGeom prst="rect">
            <a:avLst/>
          </a:prstGeom>
          <a:noFill/>
        </p:spPr>
        <p:txBody>
          <a:bodyPr wrap="square" rtlCol="0">
            <a:spAutoFit/>
          </a:bodyPr>
          <a:lstStyle/>
          <a:p>
            <a:r>
              <a:rPr lang="en-US" b="1" dirty="0">
                <a:solidFill>
                  <a:srgbClr val="C00000"/>
                </a:solidFill>
              </a:rPr>
              <a:t>PI confirms status of mentor</a:t>
            </a:r>
          </a:p>
        </p:txBody>
      </p:sp>
      <p:sp>
        <p:nvSpPr>
          <p:cNvPr id="24" name="TextBox 23">
            <a:extLst>
              <a:ext uri="{FF2B5EF4-FFF2-40B4-BE49-F238E27FC236}">
                <a16:creationId xmlns:a16="http://schemas.microsoft.com/office/drawing/2014/main" id="{16BFDA64-E611-2D4E-AE06-BFCEC53CFD07}"/>
              </a:ext>
            </a:extLst>
          </p:cNvPr>
          <p:cNvSpPr txBox="1"/>
          <p:nvPr/>
        </p:nvSpPr>
        <p:spPr>
          <a:xfrm>
            <a:off x="4575928" y="1628001"/>
            <a:ext cx="605672" cy="276999"/>
          </a:xfrm>
          <a:prstGeom prst="rect">
            <a:avLst/>
          </a:prstGeom>
          <a:noFill/>
        </p:spPr>
        <p:txBody>
          <a:bodyPr wrap="square" rtlCol="0">
            <a:spAutoFit/>
          </a:bodyPr>
          <a:lstStyle/>
          <a:p>
            <a:r>
              <a:rPr lang="en-US" b="1" dirty="0">
                <a:solidFill>
                  <a:srgbClr val="C00000"/>
                </a:solidFill>
              </a:rPr>
              <a:t>New!</a:t>
            </a:r>
          </a:p>
        </p:txBody>
      </p:sp>
      <p:sp>
        <p:nvSpPr>
          <p:cNvPr id="5" name="Rectangle 4">
            <a:extLst>
              <a:ext uri="{FF2B5EF4-FFF2-40B4-BE49-F238E27FC236}">
                <a16:creationId xmlns:a16="http://schemas.microsoft.com/office/drawing/2014/main" id="{7B3591BF-EF41-304C-A922-F2A410EEADD3}"/>
              </a:ext>
            </a:extLst>
          </p:cNvPr>
          <p:cNvSpPr/>
          <p:nvPr/>
        </p:nvSpPr>
        <p:spPr bwMode="auto">
          <a:xfrm>
            <a:off x="0" y="533400"/>
            <a:ext cx="9144000" cy="3200400"/>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2" name="TextBox 1">
            <a:extLst>
              <a:ext uri="{FF2B5EF4-FFF2-40B4-BE49-F238E27FC236}">
                <a16:creationId xmlns:a16="http://schemas.microsoft.com/office/drawing/2014/main" id="{E2BE7F43-10F2-F9AF-EF29-E4D31A3F22D4}"/>
              </a:ext>
            </a:extLst>
          </p:cNvPr>
          <p:cNvSpPr txBox="1"/>
          <p:nvPr/>
        </p:nvSpPr>
        <p:spPr>
          <a:xfrm>
            <a:off x="13855" y="2282785"/>
            <a:ext cx="2995162" cy="738664"/>
          </a:xfrm>
          <a:prstGeom prst="rect">
            <a:avLst/>
          </a:prstGeom>
          <a:noFill/>
        </p:spPr>
        <p:txBody>
          <a:bodyPr wrap="square" rtlCol="0">
            <a:spAutoFit/>
          </a:bodyPr>
          <a:lstStyle/>
          <a:p>
            <a:pPr algn="ctr"/>
            <a:r>
              <a:rPr lang="en-US" sz="1400" dirty="0"/>
              <a:t>which is why you hide captions in a </a:t>
            </a:r>
            <a:r>
              <a:rPr lang="en-US" sz="1400" dirty="0" err="1"/>
              <a:t>powerpoint</a:t>
            </a:r>
            <a:r>
              <a:rPr lang="en-US" sz="1400" dirty="0"/>
              <a:t> figure and save as pdf! </a:t>
            </a:r>
            <a:r>
              <a:rPr lang="en-US" sz="1400" dirty="0" err="1"/>
              <a:t>hehe</a:t>
            </a:r>
            <a:endParaRPr lang="en-US" sz="1400" dirty="0"/>
          </a:p>
        </p:txBody>
      </p:sp>
      <p:cxnSp>
        <p:nvCxnSpPr>
          <p:cNvPr id="7" name="Straight Arrow Connector 6">
            <a:extLst>
              <a:ext uri="{FF2B5EF4-FFF2-40B4-BE49-F238E27FC236}">
                <a16:creationId xmlns:a16="http://schemas.microsoft.com/office/drawing/2014/main" id="{3AD666EB-EAF9-C27C-2021-C62E78F4909F}"/>
              </a:ext>
            </a:extLst>
          </p:cNvPr>
          <p:cNvCxnSpPr>
            <a:cxnSpLocks/>
          </p:cNvCxnSpPr>
          <p:nvPr/>
        </p:nvCxnSpPr>
        <p:spPr bwMode="auto">
          <a:xfrm flipH="1" flipV="1">
            <a:off x="845565" y="2970311"/>
            <a:ext cx="377556" cy="1985902"/>
          </a:xfrm>
          <a:prstGeom prst="straightConnector1">
            <a:avLst/>
          </a:prstGeom>
          <a:solidFill>
            <a:srgbClr val="4F81BD"/>
          </a:solidFill>
          <a:ln w="9525"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78616016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3D86A5F-0F74-B742-8FBA-5F756636F70E}"/>
              </a:ext>
            </a:extLst>
          </p:cNvPr>
          <p:cNvSpPr txBox="1">
            <a:spLocks/>
          </p:cNvSpPr>
          <p:nvPr/>
        </p:nvSpPr>
        <p:spPr bwMode="auto">
          <a:xfrm>
            <a:off x="152400" y="-152400"/>
            <a:ext cx="8686800" cy="7652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91440" bIns="50800" numCol="1" anchor="ctr" anchorCtr="0" compatLnSpc="1">
            <a:prstTxWarp prst="textNoShape">
              <a:avLst/>
            </a:prstTxWarp>
          </a:bodyPr>
          <a:lstStyle>
            <a:lvl1pPr marL="39688" indent="-39688" algn="l" rtl="0" eaLnBrk="0" fontAlgn="base" hangingPunct="0">
              <a:spcBef>
                <a:spcPct val="0"/>
              </a:spcBef>
              <a:spcAft>
                <a:spcPct val="0"/>
              </a:spcAft>
              <a:defRPr sz="3000" b="1">
                <a:solidFill>
                  <a:srgbClr val="990033"/>
                </a:solidFill>
                <a:latin typeface="+mj-lt"/>
                <a:ea typeface="+mj-ea"/>
                <a:cs typeface="+mj-cs"/>
                <a:sym typeface="Gill Sans" charset="0"/>
              </a:defRPr>
            </a:lvl1pPr>
            <a:lvl2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2pPr>
            <a:lvl3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3pPr>
            <a:lvl4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4pPr>
            <a:lvl5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5pPr>
            <a:lvl6pPr marL="4968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6pPr>
            <a:lvl7pPr marL="9540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7pPr>
            <a:lvl8pPr marL="14112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8pPr>
            <a:lvl9pPr marL="18684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9pPr>
          </a:lstStyle>
          <a:p>
            <a:r>
              <a:rPr lang="en-US" sz="2400" kern="0" dirty="0"/>
              <a:t>Justify duplicative observing</a:t>
            </a:r>
          </a:p>
        </p:txBody>
      </p:sp>
      <p:pic>
        <p:nvPicPr>
          <p:cNvPr id="4" name="Picture 3">
            <a:extLst>
              <a:ext uri="{FF2B5EF4-FFF2-40B4-BE49-F238E27FC236}">
                <a16:creationId xmlns:a16="http://schemas.microsoft.com/office/drawing/2014/main" id="{BEE1EA0F-C1F6-FC45-80B2-79A11E07FB47}"/>
              </a:ext>
            </a:extLst>
          </p:cNvPr>
          <p:cNvPicPr>
            <a:picLocks noChangeAspect="1"/>
          </p:cNvPicPr>
          <p:nvPr/>
        </p:nvPicPr>
        <p:blipFill rotWithShape="1">
          <a:blip r:embed="rId2"/>
          <a:srcRect t="-3704" b="-4941"/>
          <a:stretch/>
        </p:blipFill>
        <p:spPr>
          <a:xfrm>
            <a:off x="0" y="381000"/>
            <a:ext cx="9144000" cy="6705600"/>
          </a:xfrm>
          <a:prstGeom prst="rect">
            <a:avLst/>
          </a:prstGeom>
        </p:spPr>
      </p:pic>
      <p:cxnSp>
        <p:nvCxnSpPr>
          <p:cNvPr id="34" name="Straight Arrow Connector 33">
            <a:extLst>
              <a:ext uri="{FF2B5EF4-FFF2-40B4-BE49-F238E27FC236}">
                <a16:creationId xmlns:a16="http://schemas.microsoft.com/office/drawing/2014/main" id="{89FD223C-2B6F-1244-9433-3CD5ACBD508A}"/>
              </a:ext>
            </a:extLst>
          </p:cNvPr>
          <p:cNvCxnSpPr>
            <a:cxnSpLocks/>
          </p:cNvCxnSpPr>
          <p:nvPr/>
        </p:nvCxnSpPr>
        <p:spPr bwMode="auto">
          <a:xfrm flipV="1">
            <a:off x="6248400" y="4419601"/>
            <a:ext cx="1219200" cy="253424"/>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Rectangle 2">
            <a:extLst>
              <a:ext uri="{FF2B5EF4-FFF2-40B4-BE49-F238E27FC236}">
                <a16:creationId xmlns:a16="http://schemas.microsoft.com/office/drawing/2014/main" id="{2E037FDB-C398-7747-8DEC-351C3D928495}"/>
              </a:ext>
            </a:extLst>
          </p:cNvPr>
          <p:cNvSpPr/>
          <p:nvPr/>
        </p:nvSpPr>
        <p:spPr bwMode="auto">
          <a:xfrm>
            <a:off x="1371600" y="612814"/>
            <a:ext cx="7620000" cy="4060212"/>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21" name="TextBox 20">
            <a:extLst>
              <a:ext uri="{FF2B5EF4-FFF2-40B4-BE49-F238E27FC236}">
                <a16:creationId xmlns:a16="http://schemas.microsoft.com/office/drawing/2014/main" id="{B499597C-8C39-ED4D-A12E-65ECF96E5A25}"/>
              </a:ext>
            </a:extLst>
          </p:cNvPr>
          <p:cNvSpPr txBox="1"/>
          <p:nvPr/>
        </p:nvSpPr>
        <p:spPr>
          <a:xfrm>
            <a:off x="2084563" y="3657600"/>
            <a:ext cx="6754637"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Justification of duplication of observations</a:t>
            </a:r>
            <a:endParaRPr lang="en-US" sz="1600" dirty="0">
              <a:solidFill>
                <a:srgbClr val="FFFF00"/>
              </a:solidFill>
            </a:endParaRPr>
          </a:p>
        </p:txBody>
      </p:sp>
      <p:sp>
        <p:nvSpPr>
          <p:cNvPr id="22" name="TextBox 21">
            <a:extLst>
              <a:ext uri="{FF2B5EF4-FFF2-40B4-BE49-F238E27FC236}">
                <a16:creationId xmlns:a16="http://schemas.microsoft.com/office/drawing/2014/main" id="{8805377A-B5CF-6D49-800A-310653F0AB67}"/>
              </a:ext>
            </a:extLst>
          </p:cNvPr>
          <p:cNvSpPr txBox="1"/>
          <p:nvPr/>
        </p:nvSpPr>
        <p:spPr>
          <a:xfrm>
            <a:off x="1398763" y="3962400"/>
            <a:ext cx="7592837"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solidFill>
                  <a:srgbClr val="FFFF00"/>
                </a:solidFill>
              </a:rPr>
              <a:t>This replaces an earlier mechanism whereby project codes were given</a:t>
            </a:r>
            <a:endParaRPr lang="en-US" sz="1600" i="1" dirty="0">
              <a:solidFill>
                <a:srgbClr val="FFFF00"/>
              </a:solidFill>
            </a:endParaRPr>
          </a:p>
        </p:txBody>
      </p:sp>
      <p:sp>
        <p:nvSpPr>
          <p:cNvPr id="23" name="Rectangle 22">
            <a:extLst>
              <a:ext uri="{FF2B5EF4-FFF2-40B4-BE49-F238E27FC236}">
                <a16:creationId xmlns:a16="http://schemas.microsoft.com/office/drawing/2014/main" id="{954499BC-2A4D-DD48-B6B7-623E68450BB0}"/>
              </a:ext>
            </a:extLst>
          </p:cNvPr>
          <p:cNvSpPr/>
          <p:nvPr/>
        </p:nvSpPr>
        <p:spPr bwMode="auto">
          <a:xfrm>
            <a:off x="1447800" y="4617423"/>
            <a:ext cx="914400" cy="183177"/>
          </a:xfrm>
          <a:prstGeom prst="rect">
            <a:avLst/>
          </a:prstGeom>
          <a:noFill/>
          <a:ln w="2540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24" name="TextBox 23">
            <a:extLst>
              <a:ext uri="{FF2B5EF4-FFF2-40B4-BE49-F238E27FC236}">
                <a16:creationId xmlns:a16="http://schemas.microsoft.com/office/drawing/2014/main" id="{6B2CE54A-E59B-494E-94A1-17F94BABF29D}"/>
              </a:ext>
            </a:extLst>
          </p:cNvPr>
          <p:cNvSpPr txBox="1"/>
          <p:nvPr/>
        </p:nvSpPr>
        <p:spPr>
          <a:xfrm>
            <a:off x="2247900" y="5410200"/>
            <a:ext cx="5829300" cy="830997"/>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solidFill>
                  <a:schemeClr val="tx1"/>
                </a:solidFill>
              </a:rPr>
              <a:t>Give a concise justification if asking to duplicate previous observations or </a:t>
            </a:r>
            <a:r>
              <a:rPr lang="en-US" sz="1600" i="1" dirty="0">
                <a:solidFill>
                  <a:schemeClr val="tx1"/>
                </a:solidFill>
              </a:rPr>
              <a:t>accepted</a:t>
            </a:r>
            <a:r>
              <a:rPr lang="en-US" sz="1600" dirty="0">
                <a:solidFill>
                  <a:schemeClr val="tx1"/>
                </a:solidFill>
              </a:rPr>
              <a:t> proposals. This is not used if resubmitting a rejected proposal </a:t>
            </a:r>
          </a:p>
        </p:txBody>
      </p:sp>
    </p:spTree>
    <p:extLst>
      <p:ext uri="{BB962C8B-B14F-4D97-AF65-F5344CB8AC3E}">
        <p14:creationId xmlns:p14="http://schemas.microsoft.com/office/powerpoint/2010/main" val="394173723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9305"/>
            <a:ext cx="9144000" cy="6168695"/>
          </a:xfrm>
          <a:prstGeom prst="rect">
            <a:avLst/>
          </a:prstGeom>
        </p:spPr>
      </p:pic>
      <p:sp>
        <p:nvSpPr>
          <p:cNvPr id="18" name="Rectangle 17">
            <a:extLst>
              <a:ext uri="{FF2B5EF4-FFF2-40B4-BE49-F238E27FC236}">
                <a16:creationId xmlns:a16="http://schemas.microsoft.com/office/drawing/2014/main" id="{11A6DEFB-4733-D649-8ECB-C5BD5BECB55F}"/>
              </a:ext>
            </a:extLst>
          </p:cNvPr>
          <p:cNvSpPr/>
          <p:nvPr/>
        </p:nvSpPr>
        <p:spPr bwMode="auto">
          <a:xfrm>
            <a:off x="3352800" y="914400"/>
            <a:ext cx="5791200" cy="3429000"/>
          </a:xfrm>
          <a:prstGeom prst="rect">
            <a:avLst/>
          </a:prstGeom>
          <a:solidFill>
            <a:schemeClr val="bg1">
              <a:alpha val="57000"/>
            </a:schemeClr>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19" name="Group 18">
            <a:extLst>
              <a:ext uri="{FF2B5EF4-FFF2-40B4-BE49-F238E27FC236}">
                <a16:creationId xmlns:a16="http://schemas.microsoft.com/office/drawing/2014/main" id="{99BBE7AA-A1CE-264C-9A53-86B26BFDE820}"/>
              </a:ext>
            </a:extLst>
          </p:cNvPr>
          <p:cNvGrpSpPr/>
          <p:nvPr/>
        </p:nvGrpSpPr>
        <p:grpSpPr>
          <a:xfrm>
            <a:off x="609600" y="2013280"/>
            <a:ext cx="6071010" cy="2533650"/>
            <a:chOff x="609600" y="1628775"/>
            <a:chExt cx="6071010" cy="2533650"/>
          </a:xfrm>
        </p:grpSpPr>
        <p:sp>
          <p:nvSpPr>
            <p:cNvPr id="20" name="Rounded Rectangle 19">
              <a:extLst>
                <a:ext uri="{FF2B5EF4-FFF2-40B4-BE49-F238E27FC236}">
                  <a16:creationId xmlns:a16="http://schemas.microsoft.com/office/drawing/2014/main" id="{0220463B-A3C8-7740-97B7-E251861B869E}"/>
                </a:ext>
              </a:extLst>
            </p:cNvPr>
            <p:cNvSpPr/>
            <p:nvPr/>
          </p:nvSpPr>
          <p:spPr>
            <a:xfrm>
              <a:off x="1219200" y="2133600"/>
              <a:ext cx="1904999" cy="1676400"/>
            </a:xfrm>
            <a:prstGeom prst="roundRect">
              <a:avLst/>
            </a:prstGeom>
            <a:gradFill flip="none" rotWithShape="1">
              <a:gsLst>
                <a:gs pos="0">
                  <a:schemeClr val="accent6">
                    <a:tint val="100000"/>
                    <a:shade val="100000"/>
                    <a:satMod val="130000"/>
                    <a:alpha val="49000"/>
                  </a:schemeClr>
                </a:gs>
                <a:gs pos="100000">
                  <a:schemeClr val="accent6">
                    <a:tint val="50000"/>
                    <a:shade val="100000"/>
                    <a:satMod val="350000"/>
                    <a:alpha val="49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You can right-click and add blank Science Goals or use options of the File menu as shown on the next slide) </a:t>
              </a:r>
            </a:p>
          </p:txBody>
        </p:sp>
        <p:cxnSp>
          <p:nvCxnSpPr>
            <p:cNvPr id="21" name="Straight Arrow Connector 20">
              <a:extLst>
                <a:ext uri="{FF2B5EF4-FFF2-40B4-BE49-F238E27FC236}">
                  <a16:creationId xmlns:a16="http://schemas.microsoft.com/office/drawing/2014/main" id="{821C019B-A3D4-E045-805D-1A9D1182BDFA}"/>
                </a:ext>
              </a:extLst>
            </p:cNvPr>
            <p:cNvCxnSpPr>
              <a:cxnSpLocks/>
            </p:cNvCxnSpPr>
            <p:nvPr/>
          </p:nvCxnSpPr>
          <p:spPr>
            <a:xfrm flipH="1" flipV="1">
              <a:off x="609600" y="1752600"/>
              <a:ext cx="60960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DF39278-8B13-044C-9661-992E10BC6467}"/>
                </a:ext>
              </a:extLst>
            </p:cNvPr>
            <p:cNvCxnSpPr>
              <a:cxnSpLocks/>
            </p:cNvCxnSpPr>
            <p:nvPr/>
          </p:nvCxnSpPr>
          <p:spPr>
            <a:xfrm flipV="1">
              <a:off x="2971800" y="2362200"/>
              <a:ext cx="1066800" cy="304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454F65BD-A5C0-9C4C-B468-AC542F2CBE52}"/>
                </a:ext>
              </a:extLst>
            </p:cNvPr>
            <p:cNvPicPr>
              <a:picLocks noChangeAspect="1"/>
            </p:cNvPicPr>
            <p:nvPr/>
          </p:nvPicPr>
          <p:blipFill>
            <a:blip r:embed="rId3"/>
            <a:stretch>
              <a:fillRect/>
            </a:stretch>
          </p:blipFill>
          <p:spPr>
            <a:xfrm>
              <a:off x="4026310" y="1628775"/>
              <a:ext cx="2654300" cy="2533650"/>
            </a:xfrm>
            <a:prstGeom prst="rect">
              <a:avLst/>
            </a:prstGeom>
          </p:spPr>
        </p:pic>
      </p:grpSp>
      <p:sp>
        <p:nvSpPr>
          <p:cNvPr id="24" name="Rectangle 23">
            <a:extLst>
              <a:ext uri="{FF2B5EF4-FFF2-40B4-BE49-F238E27FC236}">
                <a16:creationId xmlns:a16="http://schemas.microsoft.com/office/drawing/2014/main" id="{8A4DCECF-9BD6-D545-9A98-E069FA7E5F9D}"/>
              </a:ext>
            </a:extLst>
          </p:cNvPr>
          <p:cNvSpPr/>
          <p:nvPr/>
        </p:nvSpPr>
        <p:spPr bwMode="auto">
          <a:xfrm>
            <a:off x="0" y="4343400"/>
            <a:ext cx="9296400" cy="2133600"/>
          </a:xfrm>
          <a:prstGeom prst="rect">
            <a:avLst/>
          </a:prstGeom>
          <a:solidFill>
            <a:schemeClr val="bg1">
              <a:alpha val="57000"/>
            </a:schemeClr>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0" name="Title 1">
            <a:extLst>
              <a:ext uri="{FF2B5EF4-FFF2-40B4-BE49-F238E27FC236}">
                <a16:creationId xmlns:a16="http://schemas.microsoft.com/office/drawing/2014/main" id="{20880516-C2A8-724E-AC61-4AAECAA6FD89}"/>
              </a:ext>
            </a:extLst>
          </p:cNvPr>
          <p:cNvSpPr txBox="1">
            <a:spLocks/>
          </p:cNvSpPr>
          <p:nvPr/>
        </p:nvSpPr>
        <p:spPr bwMode="auto">
          <a:xfrm>
            <a:off x="152400" y="-152400"/>
            <a:ext cx="8686800" cy="76521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91440" bIns="50800" numCol="1" anchor="ctr" anchorCtr="0" compatLnSpc="1">
            <a:prstTxWarp prst="textNoShape">
              <a:avLst/>
            </a:prstTxWarp>
          </a:bodyPr>
          <a:lstStyle>
            <a:lvl1pPr marL="39688" indent="-39688" algn="l" rtl="0" eaLnBrk="0" fontAlgn="base" hangingPunct="0">
              <a:spcBef>
                <a:spcPct val="0"/>
              </a:spcBef>
              <a:spcAft>
                <a:spcPct val="0"/>
              </a:spcAft>
              <a:defRPr sz="3000" b="1">
                <a:solidFill>
                  <a:srgbClr val="990033"/>
                </a:solidFill>
                <a:latin typeface="+mj-lt"/>
                <a:ea typeface="+mj-ea"/>
                <a:cs typeface="+mj-cs"/>
                <a:sym typeface="Gill Sans" charset="0"/>
              </a:defRPr>
            </a:lvl1pPr>
            <a:lvl2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2pPr>
            <a:lvl3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3pPr>
            <a:lvl4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4pPr>
            <a:lvl5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5pPr>
            <a:lvl6pPr marL="4968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6pPr>
            <a:lvl7pPr marL="9540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7pPr>
            <a:lvl8pPr marL="14112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8pPr>
            <a:lvl9pPr marL="18684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9pPr>
          </a:lstStyle>
          <a:p>
            <a:r>
              <a:rPr lang="en-US" sz="2400" kern="0" dirty="0"/>
              <a:t>Do some science - add a Science Goal</a:t>
            </a:r>
          </a:p>
        </p:txBody>
      </p:sp>
      <p:sp>
        <p:nvSpPr>
          <p:cNvPr id="11" name="Rounded Rectangle 10">
            <a:extLst>
              <a:ext uri="{FF2B5EF4-FFF2-40B4-BE49-F238E27FC236}">
                <a16:creationId xmlns:a16="http://schemas.microsoft.com/office/drawing/2014/main" id="{C28EDCE4-6A64-5248-9FC2-397E0D86F4B3}"/>
              </a:ext>
            </a:extLst>
          </p:cNvPr>
          <p:cNvSpPr/>
          <p:nvPr/>
        </p:nvSpPr>
        <p:spPr>
          <a:xfrm>
            <a:off x="7086600" y="2057400"/>
            <a:ext cx="1904999" cy="1676400"/>
          </a:xfrm>
          <a:prstGeom prst="roundRect">
            <a:avLst/>
          </a:prstGeom>
          <a:gradFill flip="none" rotWithShape="1">
            <a:gsLst>
              <a:gs pos="0">
                <a:schemeClr val="accent6">
                  <a:tint val="100000"/>
                  <a:shade val="100000"/>
                  <a:satMod val="130000"/>
                  <a:alpha val="49000"/>
                </a:schemeClr>
              </a:gs>
              <a:gs pos="100000">
                <a:schemeClr val="accent6">
                  <a:tint val="50000"/>
                  <a:shade val="100000"/>
                  <a:satMod val="350000"/>
                  <a:alpha val="49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You can clone science goals when you have them</a:t>
            </a:r>
          </a:p>
        </p:txBody>
      </p:sp>
      <p:cxnSp>
        <p:nvCxnSpPr>
          <p:cNvPr id="12" name="Straight Arrow Connector 11">
            <a:extLst>
              <a:ext uri="{FF2B5EF4-FFF2-40B4-BE49-F238E27FC236}">
                <a16:creationId xmlns:a16="http://schemas.microsoft.com/office/drawing/2014/main" id="{F3FCA93C-B350-FA43-A597-CD67EBECA56E}"/>
              </a:ext>
            </a:extLst>
          </p:cNvPr>
          <p:cNvCxnSpPr>
            <a:cxnSpLocks/>
          </p:cNvCxnSpPr>
          <p:nvPr/>
        </p:nvCxnSpPr>
        <p:spPr>
          <a:xfrm flipH="1">
            <a:off x="4876800" y="2822907"/>
            <a:ext cx="2209800" cy="7269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20589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Screen Shot 2016-01-20 at 11.38.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9144000" cy="6629400"/>
          </a:xfrm>
          <a:prstGeom prst="rect">
            <a:avLst/>
          </a:prstGeom>
        </p:spPr>
      </p:pic>
      <p:sp>
        <p:nvSpPr>
          <p:cNvPr id="5" name="Rounded Rectangle 4"/>
          <p:cNvSpPr/>
          <p:nvPr/>
        </p:nvSpPr>
        <p:spPr>
          <a:xfrm>
            <a:off x="2557699" y="2948251"/>
            <a:ext cx="3004901" cy="78554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Rounded Rectangle 6"/>
          <p:cNvSpPr/>
          <p:nvPr/>
        </p:nvSpPr>
        <p:spPr>
          <a:xfrm>
            <a:off x="228599" y="4295238"/>
            <a:ext cx="3100373" cy="1295401"/>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 name="TextBox 3"/>
          <p:cNvSpPr txBox="1"/>
          <p:nvPr/>
        </p:nvSpPr>
        <p:spPr>
          <a:xfrm>
            <a:off x="2544073" y="2995136"/>
            <a:ext cx="3247127" cy="738664"/>
          </a:xfrm>
          <a:prstGeom prst="rect">
            <a:avLst/>
          </a:prstGeom>
          <a:noFill/>
        </p:spPr>
        <p:txBody>
          <a:bodyPr wrap="square" rtlCol="0">
            <a:spAutoFit/>
          </a:bodyPr>
          <a:lstStyle/>
          <a:p>
            <a:r>
              <a:rPr lang="en-US" sz="1400" b="1" dirty="0"/>
              <a:t>The alma template library is no longer included after so much experience with real observing</a:t>
            </a:r>
          </a:p>
        </p:txBody>
      </p:sp>
      <p:sp>
        <p:nvSpPr>
          <p:cNvPr id="6" name="TextBox 5"/>
          <p:cNvSpPr txBox="1"/>
          <p:nvPr/>
        </p:nvSpPr>
        <p:spPr>
          <a:xfrm>
            <a:off x="228600" y="4267200"/>
            <a:ext cx="3100372" cy="1323439"/>
          </a:xfrm>
          <a:prstGeom prst="rect">
            <a:avLst/>
          </a:prstGeom>
          <a:noFill/>
        </p:spPr>
        <p:txBody>
          <a:bodyPr wrap="square" rtlCol="0">
            <a:spAutoFit/>
          </a:bodyPr>
          <a:lstStyle/>
          <a:p>
            <a:r>
              <a:rPr lang="en-US" sz="1600" b="1" dirty="0"/>
              <a:t>Click here to simultaneously access another project from disk or archive, which you can use to copy/paste nodes into a new project</a:t>
            </a:r>
          </a:p>
        </p:txBody>
      </p:sp>
      <p:cxnSp>
        <p:nvCxnSpPr>
          <p:cNvPr id="11" name="Straight Arrow Connector 10"/>
          <p:cNvCxnSpPr/>
          <p:nvPr/>
        </p:nvCxnSpPr>
        <p:spPr>
          <a:xfrm flipH="1" flipV="1">
            <a:off x="762000" y="1676400"/>
            <a:ext cx="609600" cy="2590801"/>
          </a:xfrm>
          <a:prstGeom prst="straightConnector1">
            <a:avLst/>
          </a:prstGeom>
          <a:ln>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2743200" y="1066800"/>
            <a:ext cx="3124200" cy="609600"/>
          </a:xfrm>
          <a:prstGeom prst="straightConnector1">
            <a:avLst/>
          </a:prstGeom>
          <a:ln>
            <a:solidFill>
              <a:schemeClr val="accent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410200" y="1715869"/>
            <a:ext cx="3546164" cy="461665"/>
          </a:xfrm>
          <a:prstGeom prst="rect">
            <a:avLst/>
          </a:prstGeom>
          <a:noFill/>
          <a:ln w="15875">
            <a:solidFill>
              <a:schemeClr val="accent2">
                <a:shade val="50000"/>
              </a:schemeClr>
            </a:solidFill>
          </a:ln>
        </p:spPr>
        <p:txBody>
          <a:bodyPr wrap="none" rtlCol="0">
            <a:spAutoFit/>
          </a:bodyPr>
          <a:lstStyle/>
          <a:p>
            <a:r>
              <a:rPr lang="en-US" b="1" i="1" dirty="0">
                <a:solidFill>
                  <a:schemeClr val="accent2">
                    <a:lumMod val="75000"/>
                  </a:schemeClr>
                </a:solidFill>
              </a:rPr>
              <a:t>Since Cycle 4, a previously-submitted project </a:t>
            </a:r>
          </a:p>
          <a:p>
            <a:r>
              <a:rPr lang="en-US" b="1" i="1" dirty="0">
                <a:solidFill>
                  <a:schemeClr val="accent2">
                    <a:lumMod val="75000"/>
                  </a:schemeClr>
                </a:solidFill>
              </a:rPr>
              <a:t>can be opened as a new one from the archive</a:t>
            </a:r>
          </a:p>
        </p:txBody>
      </p:sp>
      <p:sp>
        <p:nvSpPr>
          <p:cNvPr id="12" name="TextBox 11"/>
          <p:cNvSpPr txBox="1"/>
          <p:nvPr/>
        </p:nvSpPr>
        <p:spPr>
          <a:xfrm>
            <a:off x="5410200" y="2286000"/>
            <a:ext cx="3350597" cy="461665"/>
          </a:xfrm>
          <a:prstGeom prst="rect">
            <a:avLst/>
          </a:prstGeom>
          <a:noFill/>
          <a:ln w="15875">
            <a:solidFill>
              <a:schemeClr val="accent2">
                <a:shade val="50000"/>
              </a:schemeClr>
            </a:solidFill>
          </a:ln>
        </p:spPr>
        <p:txBody>
          <a:bodyPr wrap="none" rtlCol="0">
            <a:spAutoFit/>
          </a:bodyPr>
          <a:lstStyle/>
          <a:p>
            <a:r>
              <a:rPr lang="en-US" b="1" i="1" dirty="0">
                <a:solidFill>
                  <a:schemeClr val="tx1"/>
                </a:solidFill>
              </a:rPr>
              <a:t>Since Cycle 6, an old DDT proposal can be</a:t>
            </a:r>
          </a:p>
          <a:p>
            <a:r>
              <a:rPr lang="en-US" b="1" i="1" dirty="0">
                <a:solidFill>
                  <a:schemeClr val="tx1"/>
                </a:solidFill>
              </a:rPr>
              <a:t>opened from the archive as a new proposal</a:t>
            </a:r>
          </a:p>
        </p:txBody>
      </p:sp>
      <p:sp>
        <p:nvSpPr>
          <p:cNvPr id="2" name="Rectangle 1">
            <a:extLst>
              <a:ext uri="{FF2B5EF4-FFF2-40B4-BE49-F238E27FC236}">
                <a16:creationId xmlns:a16="http://schemas.microsoft.com/office/drawing/2014/main" id="{CEA59006-1052-104D-B54A-527AE9EB9875}"/>
              </a:ext>
            </a:extLst>
          </p:cNvPr>
          <p:cNvSpPr/>
          <p:nvPr/>
        </p:nvSpPr>
        <p:spPr bwMode="auto">
          <a:xfrm>
            <a:off x="0" y="1447800"/>
            <a:ext cx="1295400" cy="124363"/>
          </a:xfrm>
          <a:prstGeom prst="rect">
            <a:avLst/>
          </a:prstGeom>
          <a:solidFill>
            <a:schemeClr val="bg1">
              <a:alpha val="76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cxnSp>
        <p:nvCxnSpPr>
          <p:cNvPr id="9" name="Straight Arrow Connector 8"/>
          <p:cNvCxnSpPr/>
          <p:nvPr/>
        </p:nvCxnSpPr>
        <p:spPr>
          <a:xfrm flipH="1" flipV="1">
            <a:off x="1219200" y="1524000"/>
            <a:ext cx="1295400" cy="16002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39777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9DEB0-10E4-B642-A8B7-D5778BFE25B6}"/>
              </a:ext>
            </a:extLst>
          </p:cNvPr>
          <p:cNvPicPr>
            <a:picLocks noChangeAspect="1"/>
          </p:cNvPicPr>
          <p:nvPr/>
        </p:nvPicPr>
        <p:blipFill>
          <a:blip r:embed="rId3"/>
          <a:stretch>
            <a:fillRect/>
          </a:stretch>
        </p:blipFill>
        <p:spPr>
          <a:xfrm>
            <a:off x="0" y="152400"/>
            <a:ext cx="9144000" cy="6629400"/>
          </a:xfrm>
          <a:prstGeom prst="rect">
            <a:avLst/>
          </a:prstGeom>
        </p:spPr>
      </p:pic>
      <p:grpSp>
        <p:nvGrpSpPr>
          <p:cNvPr id="10" name="Group 9">
            <a:extLst>
              <a:ext uri="{FF2B5EF4-FFF2-40B4-BE49-F238E27FC236}">
                <a16:creationId xmlns:a16="http://schemas.microsoft.com/office/drawing/2014/main" id="{17ADA27C-C3D0-064D-B894-320B6ADE8B71}"/>
              </a:ext>
            </a:extLst>
          </p:cNvPr>
          <p:cNvGrpSpPr/>
          <p:nvPr/>
        </p:nvGrpSpPr>
        <p:grpSpPr>
          <a:xfrm>
            <a:off x="2557699" y="2895600"/>
            <a:ext cx="3157301" cy="1575588"/>
            <a:chOff x="2557699" y="2895600"/>
            <a:chExt cx="3157301" cy="1575588"/>
          </a:xfrm>
        </p:grpSpPr>
        <p:sp>
          <p:nvSpPr>
            <p:cNvPr id="14" name="Rounded Rectangle 13">
              <a:extLst>
                <a:ext uri="{FF2B5EF4-FFF2-40B4-BE49-F238E27FC236}">
                  <a16:creationId xmlns:a16="http://schemas.microsoft.com/office/drawing/2014/main" id="{56E3B5F3-0F0C-5745-9677-F1C3C8031D8E}"/>
                </a:ext>
              </a:extLst>
            </p:cNvPr>
            <p:cNvSpPr/>
            <p:nvPr/>
          </p:nvSpPr>
          <p:spPr>
            <a:xfrm>
              <a:off x="2557699" y="2895600"/>
              <a:ext cx="3004901" cy="157558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10789E-BFBD-0A49-84D7-E84FCE711342}"/>
                </a:ext>
              </a:extLst>
            </p:cNvPr>
            <p:cNvSpPr txBox="1"/>
            <p:nvPr/>
          </p:nvSpPr>
          <p:spPr>
            <a:xfrm>
              <a:off x="2614628" y="2895600"/>
              <a:ext cx="3100372" cy="1569660"/>
            </a:xfrm>
            <a:prstGeom prst="rect">
              <a:avLst/>
            </a:prstGeom>
            <a:noFill/>
          </p:spPr>
          <p:txBody>
            <a:bodyPr wrap="square" rtlCol="0">
              <a:spAutoFit/>
            </a:bodyPr>
            <a:lstStyle/>
            <a:p>
              <a:r>
                <a:rPr lang="en-US" sz="1600" b="1" dirty="0"/>
                <a:t>This science goal in the template can be copied whole into new Planned Observing.</a:t>
              </a:r>
            </a:p>
            <a:p>
              <a:r>
                <a:rPr lang="en-US" sz="1600" b="1" dirty="0"/>
                <a:t>Works with any node. Sub- nodes in target SG are over written when copy/pasting</a:t>
              </a:r>
            </a:p>
          </p:txBody>
        </p:sp>
      </p:grpSp>
      <p:cxnSp>
        <p:nvCxnSpPr>
          <p:cNvPr id="17" name="Straight Arrow Connector 16">
            <a:extLst>
              <a:ext uri="{FF2B5EF4-FFF2-40B4-BE49-F238E27FC236}">
                <a16:creationId xmlns:a16="http://schemas.microsoft.com/office/drawing/2014/main" id="{C5D37337-9074-FB46-ACA4-57530E97233F}"/>
              </a:ext>
            </a:extLst>
          </p:cNvPr>
          <p:cNvCxnSpPr/>
          <p:nvPr/>
        </p:nvCxnSpPr>
        <p:spPr>
          <a:xfrm flipH="1" flipV="1">
            <a:off x="1219200" y="1524000"/>
            <a:ext cx="1295400" cy="160020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C4B2659-F166-534B-851E-378E87B9653E}"/>
              </a:ext>
            </a:extLst>
          </p:cNvPr>
          <p:cNvCxnSpPr>
            <a:cxnSpLocks/>
          </p:cNvCxnSpPr>
          <p:nvPr/>
        </p:nvCxnSpPr>
        <p:spPr>
          <a:xfrm flipV="1">
            <a:off x="1524000" y="4267200"/>
            <a:ext cx="990600" cy="533400"/>
          </a:xfrm>
          <a:prstGeom prst="straightConnector1">
            <a:avLst/>
          </a:prstGeom>
          <a:ln>
            <a:solidFill>
              <a:schemeClr val="accent5">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8" name="Rounded Rectangle 7">
            <a:extLst>
              <a:ext uri="{FF2B5EF4-FFF2-40B4-BE49-F238E27FC236}">
                <a16:creationId xmlns:a16="http://schemas.microsoft.com/office/drawing/2014/main" id="{021CEB83-DDD4-CF45-9287-1AFE45F97717}"/>
              </a:ext>
            </a:extLst>
          </p:cNvPr>
          <p:cNvSpPr/>
          <p:nvPr/>
        </p:nvSpPr>
        <p:spPr>
          <a:xfrm>
            <a:off x="5410201" y="2093155"/>
            <a:ext cx="2514599" cy="715102"/>
          </a:xfrm>
          <a:prstGeom prst="roundRect">
            <a:avLst/>
          </a:prstGeom>
          <a:gradFill flip="none" rotWithShape="1">
            <a:gsLst>
              <a:gs pos="0">
                <a:schemeClr val="accent6">
                  <a:tint val="100000"/>
                  <a:shade val="100000"/>
                  <a:satMod val="130000"/>
                  <a:alpha val="49000"/>
                </a:schemeClr>
              </a:gs>
              <a:gs pos="100000">
                <a:schemeClr val="accent6">
                  <a:tint val="50000"/>
                  <a:shade val="100000"/>
                  <a:satMod val="350000"/>
                  <a:alpha val="49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C00000"/>
                </a:solidFill>
              </a:rPr>
              <a:t>PROJECTS AS TEMPLATES</a:t>
            </a:r>
          </a:p>
        </p:txBody>
      </p:sp>
    </p:spTree>
    <p:extLst>
      <p:ext uri="{BB962C8B-B14F-4D97-AF65-F5344CB8AC3E}">
        <p14:creationId xmlns:p14="http://schemas.microsoft.com/office/powerpoint/2010/main" val="322760172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16024"/>
            <a:ext cx="9144000" cy="6425952"/>
          </a:xfrm>
          <a:prstGeom prst="rect">
            <a:avLst/>
          </a:prstGeom>
        </p:spPr>
      </p:pic>
      <p:sp>
        <p:nvSpPr>
          <p:cNvPr id="6" name="Rounded Rectangle 5"/>
          <p:cNvSpPr/>
          <p:nvPr/>
        </p:nvSpPr>
        <p:spPr>
          <a:xfrm>
            <a:off x="457200" y="2908756"/>
            <a:ext cx="3679204" cy="444044"/>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A631D0-3006-5741-8E60-CA224C4E3538}"/>
              </a:ext>
            </a:extLst>
          </p:cNvPr>
          <p:cNvSpPr/>
          <p:nvPr/>
        </p:nvSpPr>
        <p:spPr bwMode="auto">
          <a:xfrm>
            <a:off x="76200" y="3581400"/>
            <a:ext cx="3048000" cy="259080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3" name="Group 2">
            <a:extLst>
              <a:ext uri="{FF2B5EF4-FFF2-40B4-BE49-F238E27FC236}">
                <a16:creationId xmlns:a16="http://schemas.microsoft.com/office/drawing/2014/main" id="{9FA483CF-EAF3-384F-B0C5-80E0ACF2BF91}"/>
              </a:ext>
            </a:extLst>
          </p:cNvPr>
          <p:cNvGrpSpPr/>
          <p:nvPr/>
        </p:nvGrpSpPr>
        <p:grpSpPr>
          <a:xfrm>
            <a:off x="2057400" y="4797162"/>
            <a:ext cx="3886200" cy="1132499"/>
            <a:chOff x="3657600" y="4111362"/>
            <a:chExt cx="3886200" cy="1132499"/>
          </a:xfrm>
        </p:grpSpPr>
        <p:sp>
          <p:nvSpPr>
            <p:cNvPr id="7" name="Rounded Rectangle 6"/>
            <p:cNvSpPr/>
            <p:nvPr/>
          </p:nvSpPr>
          <p:spPr>
            <a:xfrm>
              <a:off x="3657600" y="4111362"/>
              <a:ext cx="3679204" cy="11324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 name="TextBox 3"/>
            <p:cNvSpPr txBox="1"/>
            <p:nvPr/>
          </p:nvSpPr>
          <p:spPr>
            <a:xfrm>
              <a:off x="3886200" y="4114800"/>
              <a:ext cx="3657600" cy="1077218"/>
            </a:xfrm>
            <a:prstGeom prst="rect">
              <a:avLst/>
            </a:prstGeom>
            <a:noFill/>
          </p:spPr>
          <p:txBody>
            <a:bodyPr wrap="square" rtlCol="0">
              <a:spAutoFit/>
            </a:bodyPr>
            <a:lstStyle/>
            <a:p>
              <a:r>
                <a:rPr lang="en-US" sz="1600" b="1" dirty="0"/>
                <a:t>A description is useful for you, for the technical assessors, and for your Contact Scientist after your project is approved</a:t>
              </a:r>
              <a:r>
                <a:rPr lang="en-US" dirty="0"/>
                <a:t>.  But it’s optional</a:t>
              </a:r>
            </a:p>
          </p:txBody>
        </p:sp>
      </p:grpSp>
      <p:cxnSp>
        <p:nvCxnSpPr>
          <p:cNvPr id="9" name="Straight Arrow Connector 8"/>
          <p:cNvCxnSpPr/>
          <p:nvPr/>
        </p:nvCxnSpPr>
        <p:spPr>
          <a:xfrm flipV="1">
            <a:off x="4191000" y="1752600"/>
            <a:ext cx="821452" cy="685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029200" y="2344087"/>
            <a:ext cx="1148783" cy="23335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17994047-DB99-D946-BAB1-C9BF46F2C698}"/>
              </a:ext>
            </a:extLst>
          </p:cNvPr>
          <p:cNvGrpSpPr/>
          <p:nvPr/>
        </p:nvGrpSpPr>
        <p:grpSpPr>
          <a:xfrm>
            <a:off x="1143000" y="2034370"/>
            <a:ext cx="2895600" cy="556430"/>
            <a:chOff x="381000" y="1143000"/>
            <a:chExt cx="2895600" cy="556430"/>
          </a:xfrm>
        </p:grpSpPr>
        <p:sp>
          <p:nvSpPr>
            <p:cNvPr id="5" name="Rounded Rectangle 4"/>
            <p:cNvSpPr/>
            <p:nvPr/>
          </p:nvSpPr>
          <p:spPr>
            <a:xfrm>
              <a:off x="381000" y="1143000"/>
              <a:ext cx="2895600" cy="55643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TextBox 11"/>
            <p:cNvSpPr txBox="1"/>
            <p:nvPr/>
          </p:nvSpPr>
          <p:spPr>
            <a:xfrm>
              <a:off x="457200" y="1143000"/>
              <a:ext cx="2819400" cy="523220"/>
            </a:xfrm>
            <a:prstGeom prst="rect">
              <a:avLst/>
            </a:prstGeom>
            <a:noFill/>
          </p:spPr>
          <p:txBody>
            <a:bodyPr wrap="square" rtlCol="0">
              <a:spAutoFit/>
            </a:bodyPr>
            <a:lstStyle/>
            <a:p>
              <a:r>
                <a:rPr lang="en-US" sz="1400" b="1" dirty="0"/>
                <a:t>You’re now ready to flesh out the Science Goal (SG)</a:t>
              </a:r>
            </a:p>
          </p:txBody>
        </p:sp>
      </p:grpSp>
      <p:sp>
        <p:nvSpPr>
          <p:cNvPr id="14" name="TextBox 13"/>
          <p:cNvSpPr txBox="1"/>
          <p:nvPr/>
        </p:nvSpPr>
        <p:spPr>
          <a:xfrm>
            <a:off x="533400" y="2971800"/>
            <a:ext cx="3429000" cy="307777"/>
          </a:xfrm>
          <a:prstGeom prst="rect">
            <a:avLst/>
          </a:prstGeom>
          <a:noFill/>
        </p:spPr>
        <p:txBody>
          <a:bodyPr wrap="square" rtlCol="0">
            <a:spAutoFit/>
          </a:bodyPr>
          <a:lstStyle/>
          <a:p>
            <a:r>
              <a:rPr lang="en-US" sz="1400" b="1" dirty="0"/>
              <a:t>Give the SG a brief, descriptive name.</a:t>
            </a:r>
          </a:p>
        </p:txBody>
      </p:sp>
      <p:cxnSp>
        <p:nvCxnSpPr>
          <p:cNvPr id="15" name="Straight Arrow Connector 14">
            <a:extLst>
              <a:ext uri="{FF2B5EF4-FFF2-40B4-BE49-F238E27FC236}">
                <a16:creationId xmlns:a16="http://schemas.microsoft.com/office/drawing/2014/main" id="{C3CED13D-A5F8-FF41-92E6-3C213EFFAE17}"/>
              </a:ext>
            </a:extLst>
          </p:cNvPr>
          <p:cNvCxnSpPr>
            <a:cxnSpLocks/>
          </p:cNvCxnSpPr>
          <p:nvPr/>
        </p:nvCxnSpPr>
        <p:spPr>
          <a:xfrm flipV="1">
            <a:off x="4038600" y="1295400"/>
            <a:ext cx="533400" cy="838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305891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68225"/>
          </a:xfrm>
          <a:prstGeom prst="rect">
            <a:avLst/>
          </a:prstGeom>
        </p:spPr>
      </p:pic>
      <p:grpSp>
        <p:nvGrpSpPr>
          <p:cNvPr id="18" name="Group 17">
            <a:extLst>
              <a:ext uri="{FF2B5EF4-FFF2-40B4-BE49-F238E27FC236}">
                <a16:creationId xmlns:a16="http://schemas.microsoft.com/office/drawing/2014/main" id="{95FAD4EB-776D-744F-A9E9-DBE3A0DD5D82}"/>
              </a:ext>
            </a:extLst>
          </p:cNvPr>
          <p:cNvGrpSpPr/>
          <p:nvPr/>
        </p:nvGrpSpPr>
        <p:grpSpPr>
          <a:xfrm>
            <a:off x="76200" y="4017142"/>
            <a:ext cx="3886200" cy="1132499"/>
            <a:chOff x="3657600" y="4111362"/>
            <a:chExt cx="3886200" cy="1132499"/>
          </a:xfrm>
        </p:grpSpPr>
        <p:sp>
          <p:nvSpPr>
            <p:cNvPr id="19" name="Rounded Rectangle 18">
              <a:extLst>
                <a:ext uri="{FF2B5EF4-FFF2-40B4-BE49-F238E27FC236}">
                  <a16:creationId xmlns:a16="http://schemas.microsoft.com/office/drawing/2014/main" id="{FFEA3476-90A4-5146-92CC-2354C8E79A7C}"/>
                </a:ext>
              </a:extLst>
            </p:cNvPr>
            <p:cNvSpPr/>
            <p:nvPr/>
          </p:nvSpPr>
          <p:spPr>
            <a:xfrm>
              <a:off x="3657600" y="4111362"/>
              <a:ext cx="3679204" cy="11324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E33D41-860C-6144-B772-4D54B6199E46}"/>
                </a:ext>
              </a:extLst>
            </p:cNvPr>
            <p:cNvSpPr txBox="1"/>
            <p:nvPr/>
          </p:nvSpPr>
          <p:spPr>
            <a:xfrm>
              <a:off x="3886200" y="4114800"/>
              <a:ext cx="3657600" cy="1077218"/>
            </a:xfrm>
            <a:prstGeom prst="rect">
              <a:avLst/>
            </a:prstGeom>
            <a:noFill/>
          </p:spPr>
          <p:txBody>
            <a:bodyPr wrap="square" rtlCol="0">
              <a:spAutoFit/>
            </a:bodyPr>
            <a:lstStyle/>
            <a:p>
              <a:r>
                <a:rPr lang="en-US" sz="1600" b="1" dirty="0"/>
                <a:t>The field setup node is where you provide source coordinates and other basic properties for one or more field sources/</a:t>
              </a:r>
              <a:r>
                <a:rPr lang="en-US" sz="1600" b="1" dirty="0" err="1"/>
                <a:t>pointings</a:t>
              </a:r>
              <a:endParaRPr lang="en-US" dirty="0"/>
            </a:p>
          </p:txBody>
        </p:sp>
      </p:grpSp>
      <p:cxnSp>
        <p:nvCxnSpPr>
          <p:cNvPr id="26" name="Straight Arrow Connector 25">
            <a:extLst>
              <a:ext uri="{FF2B5EF4-FFF2-40B4-BE49-F238E27FC236}">
                <a16:creationId xmlns:a16="http://schemas.microsoft.com/office/drawing/2014/main" id="{66614BFC-542E-F54D-BED7-40213D9F0C8C}"/>
              </a:ext>
            </a:extLst>
          </p:cNvPr>
          <p:cNvCxnSpPr>
            <a:cxnSpLocks/>
          </p:cNvCxnSpPr>
          <p:nvPr/>
        </p:nvCxnSpPr>
        <p:spPr>
          <a:xfrm flipV="1">
            <a:off x="381000" y="1708359"/>
            <a:ext cx="297426" cy="21883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087934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68225"/>
          </a:xfrm>
          <a:prstGeom prst="rect">
            <a:avLst/>
          </a:prstGeom>
        </p:spPr>
      </p:pic>
      <p:grpSp>
        <p:nvGrpSpPr>
          <p:cNvPr id="18" name="Group 17">
            <a:extLst>
              <a:ext uri="{FF2B5EF4-FFF2-40B4-BE49-F238E27FC236}">
                <a16:creationId xmlns:a16="http://schemas.microsoft.com/office/drawing/2014/main" id="{95FAD4EB-776D-744F-A9E9-DBE3A0DD5D82}"/>
              </a:ext>
            </a:extLst>
          </p:cNvPr>
          <p:cNvGrpSpPr/>
          <p:nvPr/>
        </p:nvGrpSpPr>
        <p:grpSpPr>
          <a:xfrm>
            <a:off x="0" y="4038600"/>
            <a:ext cx="3886200" cy="1132499"/>
            <a:chOff x="3657600" y="4111362"/>
            <a:chExt cx="3886200" cy="1132499"/>
          </a:xfrm>
        </p:grpSpPr>
        <p:sp>
          <p:nvSpPr>
            <p:cNvPr id="19" name="Rounded Rectangle 18">
              <a:extLst>
                <a:ext uri="{FF2B5EF4-FFF2-40B4-BE49-F238E27FC236}">
                  <a16:creationId xmlns:a16="http://schemas.microsoft.com/office/drawing/2014/main" id="{FFEA3476-90A4-5146-92CC-2354C8E79A7C}"/>
                </a:ext>
              </a:extLst>
            </p:cNvPr>
            <p:cNvSpPr/>
            <p:nvPr/>
          </p:nvSpPr>
          <p:spPr>
            <a:xfrm>
              <a:off x="3657600" y="4111362"/>
              <a:ext cx="3679204" cy="11324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E33D41-860C-6144-B772-4D54B6199E46}"/>
                </a:ext>
              </a:extLst>
            </p:cNvPr>
            <p:cNvSpPr txBox="1"/>
            <p:nvPr/>
          </p:nvSpPr>
          <p:spPr>
            <a:xfrm>
              <a:off x="3886200" y="4114800"/>
              <a:ext cx="3657600" cy="1077218"/>
            </a:xfrm>
            <a:prstGeom prst="rect">
              <a:avLst/>
            </a:prstGeom>
            <a:noFill/>
          </p:spPr>
          <p:txBody>
            <a:bodyPr wrap="square" rtlCol="0">
              <a:spAutoFit/>
            </a:bodyPr>
            <a:lstStyle/>
            <a:p>
              <a:r>
                <a:rPr lang="en-US" sz="1600" b="1" dirty="0"/>
                <a:t>The field setup node is where you provide source coordinates and other basic properties for one or more field sources/</a:t>
              </a:r>
              <a:r>
                <a:rPr lang="en-US" sz="1600" b="1" dirty="0" err="1"/>
                <a:t>pointings</a:t>
              </a:r>
              <a:endParaRPr lang="en-US" dirty="0"/>
            </a:p>
          </p:txBody>
        </p:sp>
      </p:grpSp>
      <p:cxnSp>
        <p:nvCxnSpPr>
          <p:cNvPr id="26" name="Straight Arrow Connector 25">
            <a:extLst>
              <a:ext uri="{FF2B5EF4-FFF2-40B4-BE49-F238E27FC236}">
                <a16:creationId xmlns:a16="http://schemas.microsoft.com/office/drawing/2014/main" id="{66614BFC-542E-F54D-BED7-40213D9F0C8C}"/>
              </a:ext>
            </a:extLst>
          </p:cNvPr>
          <p:cNvCxnSpPr>
            <a:cxnSpLocks/>
          </p:cNvCxnSpPr>
          <p:nvPr/>
        </p:nvCxnSpPr>
        <p:spPr>
          <a:xfrm flipV="1">
            <a:off x="381000" y="1708359"/>
            <a:ext cx="297426" cy="21883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C6656CF0-8963-0F4D-81D3-0CBF25B72FDC}"/>
              </a:ext>
            </a:extLst>
          </p:cNvPr>
          <p:cNvSpPr/>
          <p:nvPr/>
        </p:nvSpPr>
        <p:spPr bwMode="auto">
          <a:xfrm>
            <a:off x="0" y="0"/>
            <a:ext cx="9144000" cy="6568225"/>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8" name="Group 7">
            <a:extLst>
              <a:ext uri="{FF2B5EF4-FFF2-40B4-BE49-F238E27FC236}">
                <a16:creationId xmlns:a16="http://schemas.microsoft.com/office/drawing/2014/main" id="{42562160-D4A3-F64F-939D-544A0E8982DA}"/>
              </a:ext>
            </a:extLst>
          </p:cNvPr>
          <p:cNvGrpSpPr/>
          <p:nvPr/>
        </p:nvGrpSpPr>
        <p:grpSpPr>
          <a:xfrm>
            <a:off x="3276600" y="2362200"/>
            <a:ext cx="3733800" cy="1132499"/>
            <a:chOff x="3657600" y="4111362"/>
            <a:chExt cx="3733800" cy="1132499"/>
          </a:xfrm>
        </p:grpSpPr>
        <p:sp>
          <p:nvSpPr>
            <p:cNvPr id="10" name="Rounded Rectangle 9">
              <a:extLst>
                <a:ext uri="{FF2B5EF4-FFF2-40B4-BE49-F238E27FC236}">
                  <a16:creationId xmlns:a16="http://schemas.microsoft.com/office/drawing/2014/main" id="{F9BFCC41-4EA5-9343-B6F5-16E14BCD3580}"/>
                </a:ext>
              </a:extLst>
            </p:cNvPr>
            <p:cNvSpPr/>
            <p:nvPr/>
          </p:nvSpPr>
          <p:spPr>
            <a:xfrm>
              <a:off x="3657600" y="4111362"/>
              <a:ext cx="3679204" cy="11324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7793D75-F32A-2442-AB8C-0394ADC1D30E}"/>
                </a:ext>
              </a:extLst>
            </p:cNvPr>
            <p:cNvSpPr txBox="1"/>
            <p:nvPr/>
          </p:nvSpPr>
          <p:spPr>
            <a:xfrm>
              <a:off x="3733800" y="4153808"/>
              <a:ext cx="3657600" cy="1077218"/>
            </a:xfrm>
            <a:prstGeom prst="rect">
              <a:avLst/>
            </a:prstGeom>
            <a:noFill/>
          </p:spPr>
          <p:txBody>
            <a:bodyPr wrap="square" rtlCol="0">
              <a:spAutoFit/>
            </a:bodyPr>
            <a:lstStyle/>
            <a:p>
              <a:r>
                <a:rPr lang="en-US" sz="1600" b="1" dirty="0">
                  <a:solidFill>
                    <a:schemeClr val="bg1"/>
                  </a:solidFill>
                </a:rPr>
                <a:t>New!</a:t>
              </a:r>
              <a:r>
                <a:rPr lang="en-US" sz="1600" b="1" dirty="0">
                  <a:solidFill>
                    <a:srgbClr val="FF0000"/>
                  </a:solidFill>
                </a:rPr>
                <a:t> </a:t>
              </a:r>
              <a:r>
                <a:rPr lang="en-US" sz="1600" b="1" dirty="0"/>
                <a:t>And super-annoying! The OT will issue a validation warning whenever the velocity is left at the</a:t>
              </a:r>
              <a:br>
                <a:rPr lang="en-US" sz="1600" b="1" dirty="0"/>
              </a:br>
              <a:r>
                <a:rPr lang="en-US" sz="1600" b="1" dirty="0"/>
                <a:t>0 km/s default.  An archive issue. </a:t>
              </a:r>
              <a:endParaRPr lang="en-US" dirty="0"/>
            </a:p>
          </p:txBody>
        </p:sp>
      </p:grpSp>
    </p:spTree>
    <p:extLst>
      <p:ext uri="{BB962C8B-B14F-4D97-AF65-F5344CB8AC3E}">
        <p14:creationId xmlns:p14="http://schemas.microsoft.com/office/powerpoint/2010/main" val="373294789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44DD-F77A-72DC-A439-7BDC07B7041D}"/>
              </a:ext>
            </a:extLst>
          </p:cNvPr>
          <p:cNvSpPr>
            <a:spLocks noGrp="1"/>
          </p:cNvSpPr>
          <p:nvPr>
            <p:ph type="title"/>
          </p:nvPr>
        </p:nvSpPr>
        <p:spPr/>
        <p:txBody>
          <a:bodyPr/>
          <a:lstStyle/>
          <a:p>
            <a:r>
              <a:rPr lang="en-US" sz="2400" dirty="0"/>
              <a:t>Why should you listen to Jackie?</a:t>
            </a:r>
          </a:p>
        </p:txBody>
      </p:sp>
      <p:sp>
        <p:nvSpPr>
          <p:cNvPr id="3" name="Content Placeholder 2">
            <a:extLst>
              <a:ext uri="{FF2B5EF4-FFF2-40B4-BE49-F238E27FC236}">
                <a16:creationId xmlns:a16="http://schemas.microsoft.com/office/drawing/2014/main" id="{769D3819-8B8F-10BE-DC2C-12A572C4603F}"/>
              </a:ext>
            </a:extLst>
          </p:cNvPr>
          <p:cNvSpPr>
            <a:spLocks noGrp="1"/>
          </p:cNvSpPr>
          <p:nvPr>
            <p:ph idx="1"/>
          </p:nvPr>
        </p:nvSpPr>
        <p:spPr/>
        <p:txBody>
          <a:bodyPr/>
          <a:lstStyle/>
          <a:p>
            <a:r>
              <a:rPr lang="en-US" dirty="0"/>
              <a:t>Because she is #</a:t>
            </a:r>
            <a:r>
              <a:rPr lang="en-US" dirty="0" err="1"/>
              <a:t>GirlwiththeALMATattoo</a:t>
            </a:r>
            <a:r>
              <a:rPr lang="en-US" dirty="0"/>
              <a:t>.</a:t>
            </a:r>
          </a:p>
          <a:p>
            <a:endParaRPr lang="en-US" dirty="0"/>
          </a:p>
          <a:p>
            <a:pPr marL="39688" indent="0">
              <a:buNone/>
            </a:pPr>
            <a:endParaRPr lang="en-US" dirty="0"/>
          </a:p>
        </p:txBody>
      </p:sp>
      <p:pic>
        <p:nvPicPr>
          <p:cNvPr id="5" name="Picture 4">
            <a:extLst>
              <a:ext uri="{FF2B5EF4-FFF2-40B4-BE49-F238E27FC236}">
                <a16:creationId xmlns:a16="http://schemas.microsoft.com/office/drawing/2014/main" id="{D60A3059-C2C6-B064-CBEF-1BBE190F156F}"/>
              </a:ext>
            </a:extLst>
          </p:cNvPr>
          <p:cNvPicPr>
            <a:picLocks noChangeAspect="1"/>
          </p:cNvPicPr>
          <p:nvPr/>
        </p:nvPicPr>
        <p:blipFill>
          <a:blip r:embed="rId2"/>
          <a:stretch>
            <a:fillRect/>
          </a:stretch>
        </p:blipFill>
        <p:spPr>
          <a:xfrm>
            <a:off x="1088819" y="1746662"/>
            <a:ext cx="4343400" cy="4343400"/>
          </a:xfrm>
          <a:prstGeom prst="rect">
            <a:avLst/>
          </a:prstGeom>
        </p:spPr>
      </p:pic>
      <p:pic>
        <p:nvPicPr>
          <p:cNvPr id="1028" name="Picture 4" descr="No photo description available.">
            <a:extLst>
              <a:ext uri="{FF2B5EF4-FFF2-40B4-BE49-F238E27FC236}">
                <a16:creationId xmlns:a16="http://schemas.microsoft.com/office/drawing/2014/main" id="{52D0106D-17FC-3B33-B5BF-4E870D47A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746662"/>
            <a:ext cx="325755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81483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6200"/>
            <a:ext cx="9463565" cy="6769729"/>
          </a:xfrm>
          <a:prstGeom prst="rect">
            <a:avLst/>
          </a:prstGeom>
        </p:spPr>
      </p:pic>
      <p:sp>
        <p:nvSpPr>
          <p:cNvPr id="7" name="Oval 6"/>
          <p:cNvSpPr/>
          <p:nvPr/>
        </p:nvSpPr>
        <p:spPr>
          <a:xfrm>
            <a:off x="2743200" y="2535712"/>
            <a:ext cx="5486400" cy="1898648"/>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810000" y="2209800"/>
            <a:ext cx="2819400" cy="249712"/>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6" idx="2"/>
          </p:cNvCxnSpPr>
          <p:nvPr/>
        </p:nvCxnSpPr>
        <p:spPr>
          <a:xfrm flipV="1">
            <a:off x="2209800" y="2334656"/>
            <a:ext cx="1600200" cy="865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286000" y="4053360"/>
            <a:ext cx="1138881" cy="99060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6705603" y="1548329"/>
            <a:ext cx="2362200" cy="12191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dirty="0">
                <a:solidFill>
                  <a:schemeClr val="tx1"/>
                </a:solidFill>
              </a:rPr>
              <a:t>When you resolve a source name from the server, check all the returned info, some may be unwanted</a:t>
            </a:r>
          </a:p>
        </p:txBody>
      </p:sp>
      <p:cxnSp>
        <p:nvCxnSpPr>
          <p:cNvPr id="23" name="Straight Arrow Connector 22"/>
          <p:cNvCxnSpPr>
            <a:cxnSpLocks/>
          </p:cNvCxnSpPr>
          <p:nvPr/>
        </p:nvCxnSpPr>
        <p:spPr>
          <a:xfrm>
            <a:off x="2438399" y="1926112"/>
            <a:ext cx="13716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8520980" y="1167684"/>
            <a:ext cx="165820" cy="3563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152400" y="1524000"/>
            <a:ext cx="2285999" cy="1002671"/>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Source name, position, proper motion, velocity, velocity rest frame.  use “</a:t>
            </a:r>
            <a:r>
              <a:rPr lang="en-US" b="1" dirty="0" err="1">
                <a:solidFill>
                  <a:srgbClr val="000000"/>
                </a:solidFill>
              </a:rPr>
              <a:t>lsrk</a:t>
            </a:r>
            <a:r>
              <a:rPr lang="en-US" b="1" dirty="0">
                <a:solidFill>
                  <a:srgbClr val="000000"/>
                </a:solidFill>
              </a:rPr>
              <a:t>” for </a:t>
            </a:r>
            <a:r>
              <a:rPr lang="en-US" b="1" dirty="0" err="1">
                <a:solidFill>
                  <a:srgbClr val="000000"/>
                </a:solidFill>
              </a:rPr>
              <a:t>v</a:t>
            </a:r>
            <a:r>
              <a:rPr lang="en-US" sz="1600" b="1" baseline="-25000" dirty="0" err="1">
                <a:solidFill>
                  <a:srgbClr val="000000"/>
                </a:solidFill>
              </a:rPr>
              <a:t>LSR</a:t>
            </a:r>
            <a:endParaRPr lang="en-US" b="1" baseline="-25000" dirty="0">
              <a:solidFill>
                <a:srgbClr val="000000"/>
              </a:solidFill>
            </a:endParaRPr>
          </a:p>
        </p:txBody>
      </p:sp>
      <p:sp>
        <p:nvSpPr>
          <p:cNvPr id="28" name="Rounded Rectangle 27"/>
          <p:cNvSpPr/>
          <p:nvPr/>
        </p:nvSpPr>
        <p:spPr>
          <a:xfrm>
            <a:off x="457200" y="4343400"/>
            <a:ext cx="1752599" cy="1981200"/>
          </a:xfrm>
          <a:prstGeom prst="roundRect">
            <a:avLst/>
          </a:prstGeom>
          <a:solidFill>
            <a:schemeClr val="accent2">
              <a:lumMod val="40000"/>
              <a:lumOff val="60000"/>
            </a:schemeClr>
          </a:solidFill>
          <a:ln w="1905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 </a:t>
            </a:r>
            <a:r>
              <a:rPr lang="en-US" b="1" dirty="0">
                <a:solidFill>
                  <a:srgbClr val="000000"/>
                </a:solidFill>
              </a:rPr>
              <a:t>The expected source properties are used with the spectral setup, desired angular resolution, </a:t>
            </a:r>
            <a:r>
              <a:rPr lang="en-US" b="1" dirty="0" err="1">
                <a:solidFill>
                  <a:srgbClr val="000000"/>
                </a:solidFill>
              </a:rPr>
              <a:t>rms</a:t>
            </a:r>
            <a:r>
              <a:rPr lang="en-US" b="1" dirty="0">
                <a:solidFill>
                  <a:srgbClr val="000000"/>
                </a:solidFill>
              </a:rPr>
              <a:t>, to set the S/N, dynamic range and overall project viability</a:t>
            </a:r>
          </a:p>
        </p:txBody>
      </p:sp>
      <p:sp>
        <p:nvSpPr>
          <p:cNvPr id="33" name="Rounded Rectangle 32"/>
          <p:cNvSpPr/>
          <p:nvPr/>
        </p:nvSpPr>
        <p:spPr>
          <a:xfrm>
            <a:off x="3048000" y="533400"/>
            <a:ext cx="5943600" cy="304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Since Cycle 4, OT defaults to ICRS, the standard radio coordinate system </a:t>
            </a:r>
          </a:p>
        </p:txBody>
      </p:sp>
      <p:cxnSp>
        <p:nvCxnSpPr>
          <p:cNvPr id="35" name="Straight Arrow Connector 34"/>
          <p:cNvCxnSpPr/>
          <p:nvPr/>
        </p:nvCxnSpPr>
        <p:spPr>
          <a:xfrm flipH="1">
            <a:off x="4800600" y="838200"/>
            <a:ext cx="533400" cy="533400"/>
          </a:xfrm>
          <a:prstGeom prst="straightConnector1">
            <a:avLst/>
          </a:prstGeom>
          <a:ln>
            <a:solidFill>
              <a:schemeClr val="accent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1000" y="2743200"/>
            <a:ext cx="1752599" cy="914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Rectangular mosaic or 1/more offset </a:t>
            </a:r>
            <a:r>
              <a:rPr lang="en-US" b="1" dirty="0" err="1">
                <a:solidFill>
                  <a:srgbClr val="000000"/>
                </a:solidFill>
              </a:rPr>
              <a:t>pointings</a:t>
            </a:r>
            <a:r>
              <a:rPr lang="en-US" b="1" dirty="0">
                <a:solidFill>
                  <a:srgbClr val="000000"/>
                </a:solidFill>
              </a:rPr>
              <a:t>?</a:t>
            </a:r>
          </a:p>
        </p:txBody>
      </p:sp>
      <p:sp>
        <p:nvSpPr>
          <p:cNvPr id="36" name="Rounded Rectangle 35"/>
          <p:cNvSpPr/>
          <p:nvPr/>
        </p:nvSpPr>
        <p:spPr>
          <a:xfrm>
            <a:off x="4514603" y="4510560"/>
            <a:ext cx="4572001" cy="1246909"/>
          </a:xfrm>
          <a:prstGeom prst="roundRect">
            <a:avLst/>
          </a:prstGeom>
          <a:solidFill>
            <a:schemeClr val="accent1">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dirty="0">
                <a:solidFill>
                  <a:schemeClr val="bg1"/>
                </a:solidFill>
              </a:rPr>
              <a:t>Expected polarization lower limits were made much simpler in Cycle 7: 0.1% for linear polarization and 1.8% for circular. These are now independent of correlator mode or source extent.</a:t>
            </a:r>
          </a:p>
        </p:txBody>
      </p:sp>
      <p:cxnSp>
        <p:nvCxnSpPr>
          <p:cNvPr id="37" name="Straight Arrow Connector 36"/>
          <p:cNvCxnSpPr/>
          <p:nvPr/>
        </p:nvCxnSpPr>
        <p:spPr>
          <a:xfrm flipH="1" flipV="1">
            <a:off x="7239000" y="3200400"/>
            <a:ext cx="1143000" cy="11152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7239000" y="4114800"/>
            <a:ext cx="1143000" cy="20089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454439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6200"/>
            <a:ext cx="9463565" cy="6769729"/>
          </a:xfrm>
          <a:prstGeom prst="rect">
            <a:avLst/>
          </a:prstGeom>
        </p:spPr>
      </p:pic>
      <p:sp>
        <p:nvSpPr>
          <p:cNvPr id="7" name="Oval 6"/>
          <p:cNvSpPr/>
          <p:nvPr/>
        </p:nvSpPr>
        <p:spPr>
          <a:xfrm>
            <a:off x="2743200" y="2535712"/>
            <a:ext cx="5486400" cy="1898648"/>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810000" y="2209800"/>
            <a:ext cx="2819400" cy="249712"/>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6" idx="2"/>
          </p:cNvCxnSpPr>
          <p:nvPr/>
        </p:nvCxnSpPr>
        <p:spPr>
          <a:xfrm flipV="1">
            <a:off x="2209800" y="2334656"/>
            <a:ext cx="1600200" cy="865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286000" y="4053360"/>
            <a:ext cx="1138881" cy="99060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6934200" y="1524001"/>
            <a:ext cx="2362200" cy="12191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dirty="0">
                <a:solidFill>
                  <a:schemeClr val="tx1"/>
                </a:solidFill>
              </a:rPr>
              <a:t>When you resolve a source name from the server, check all the returned info, some may be unwanted</a:t>
            </a:r>
          </a:p>
        </p:txBody>
      </p:sp>
      <p:cxnSp>
        <p:nvCxnSpPr>
          <p:cNvPr id="23" name="Straight Arrow Connector 22"/>
          <p:cNvCxnSpPr>
            <a:cxnSpLocks/>
          </p:cNvCxnSpPr>
          <p:nvPr/>
        </p:nvCxnSpPr>
        <p:spPr>
          <a:xfrm>
            <a:off x="2438399" y="1926112"/>
            <a:ext cx="13716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8520980" y="1167684"/>
            <a:ext cx="165820" cy="3563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152400" y="1524000"/>
            <a:ext cx="2285999" cy="1002671"/>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Source name, position, proper motion, velocity, velocity rest frame.  use “</a:t>
            </a:r>
            <a:r>
              <a:rPr lang="en-US" b="1" dirty="0" err="1">
                <a:solidFill>
                  <a:srgbClr val="000000"/>
                </a:solidFill>
              </a:rPr>
              <a:t>lsrk</a:t>
            </a:r>
            <a:r>
              <a:rPr lang="en-US" b="1" dirty="0">
                <a:solidFill>
                  <a:srgbClr val="000000"/>
                </a:solidFill>
              </a:rPr>
              <a:t>” for </a:t>
            </a:r>
            <a:r>
              <a:rPr lang="en-US" b="1" dirty="0" err="1">
                <a:solidFill>
                  <a:srgbClr val="000000"/>
                </a:solidFill>
              </a:rPr>
              <a:t>v</a:t>
            </a:r>
            <a:r>
              <a:rPr lang="en-US" sz="1600" b="1" baseline="-25000" dirty="0" err="1">
                <a:solidFill>
                  <a:srgbClr val="000000"/>
                </a:solidFill>
              </a:rPr>
              <a:t>LSR</a:t>
            </a:r>
            <a:endParaRPr lang="en-US" b="1" baseline="-25000" dirty="0">
              <a:solidFill>
                <a:srgbClr val="000000"/>
              </a:solidFill>
            </a:endParaRPr>
          </a:p>
        </p:txBody>
      </p:sp>
      <p:sp>
        <p:nvSpPr>
          <p:cNvPr id="28" name="Rounded Rectangle 27"/>
          <p:cNvSpPr/>
          <p:nvPr/>
        </p:nvSpPr>
        <p:spPr>
          <a:xfrm>
            <a:off x="457200" y="4343400"/>
            <a:ext cx="1752599" cy="1981200"/>
          </a:xfrm>
          <a:prstGeom prst="roundRect">
            <a:avLst/>
          </a:prstGeom>
          <a:solidFill>
            <a:schemeClr val="accent2">
              <a:lumMod val="40000"/>
              <a:lumOff val="60000"/>
            </a:schemeClr>
          </a:solidFill>
          <a:ln w="1905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 </a:t>
            </a:r>
            <a:r>
              <a:rPr lang="en-US" b="1" dirty="0">
                <a:solidFill>
                  <a:srgbClr val="000000"/>
                </a:solidFill>
              </a:rPr>
              <a:t>The expected source properties are used with the spectral setup, desired angular resolution, </a:t>
            </a:r>
            <a:r>
              <a:rPr lang="en-US" b="1" dirty="0" err="1">
                <a:solidFill>
                  <a:srgbClr val="000000"/>
                </a:solidFill>
              </a:rPr>
              <a:t>rms</a:t>
            </a:r>
            <a:r>
              <a:rPr lang="en-US" b="1" dirty="0">
                <a:solidFill>
                  <a:srgbClr val="000000"/>
                </a:solidFill>
              </a:rPr>
              <a:t>, to set the S/N, dynamic range and overall project viability</a:t>
            </a:r>
          </a:p>
        </p:txBody>
      </p:sp>
      <p:sp>
        <p:nvSpPr>
          <p:cNvPr id="33" name="Rounded Rectangle 32"/>
          <p:cNvSpPr/>
          <p:nvPr/>
        </p:nvSpPr>
        <p:spPr>
          <a:xfrm>
            <a:off x="3048000" y="533400"/>
            <a:ext cx="5943600" cy="304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Since Cycle 4, OT defaults to ICRS, the standard radio coordinate system </a:t>
            </a:r>
          </a:p>
        </p:txBody>
      </p:sp>
      <p:cxnSp>
        <p:nvCxnSpPr>
          <p:cNvPr id="35" name="Straight Arrow Connector 34"/>
          <p:cNvCxnSpPr/>
          <p:nvPr/>
        </p:nvCxnSpPr>
        <p:spPr>
          <a:xfrm flipH="1">
            <a:off x="4800600" y="838200"/>
            <a:ext cx="533400" cy="533400"/>
          </a:xfrm>
          <a:prstGeom prst="straightConnector1">
            <a:avLst/>
          </a:prstGeom>
          <a:ln>
            <a:solidFill>
              <a:schemeClr val="accent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1000" y="2743200"/>
            <a:ext cx="1752599" cy="914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Rectangular mosaic or 1/more offset </a:t>
            </a:r>
            <a:r>
              <a:rPr lang="en-US" b="1" dirty="0" err="1">
                <a:solidFill>
                  <a:srgbClr val="000000"/>
                </a:solidFill>
              </a:rPr>
              <a:t>pointings</a:t>
            </a:r>
            <a:r>
              <a:rPr lang="en-US" b="1" dirty="0">
                <a:solidFill>
                  <a:srgbClr val="000000"/>
                </a:solidFill>
              </a:rPr>
              <a:t>?</a:t>
            </a:r>
          </a:p>
        </p:txBody>
      </p:sp>
      <p:sp>
        <p:nvSpPr>
          <p:cNvPr id="36" name="Rounded Rectangle 35"/>
          <p:cNvSpPr/>
          <p:nvPr/>
        </p:nvSpPr>
        <p:spPr>
          <a:xfrm>
            <a:off x="4648200" y="4468091"/>
            <a:ext cx="4572001" cy="1246909"/>
          </a:xfrm>
          <a:prstGeom prst="roundRect">
            <a:avLst/>
          </a:prstGeom>
          <a:solidFill>
            <a:schemeClr val="accent1">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dirty="0">
                <a:solidFill>
                  <a:schemeClr val="bg1"/>
                </a:solidFill>
              </a:rPr>
              <a:t>Expected polarization lower limits were made much simpler in Cycle 7: 0.1% for linear polarization and 1.8% for circular. These are now independent of correlator mode or source extent.</a:t>
            </a:r>
          </a:p>
        </p:txBody>
      </p:sp>
      <p:cxnSp>
        <p:nvCxnSpPr>
          <p:cNvPr id="37" name="Straight Arrow Connector 36"/>
          <p:cNvCxnSpPr/>
          <p:nvPr/>
        </p:nvCxnSpPr>
        <p:spPr>
          <a:xfrm flipH="1" flipV="1">
            <a:off x="7239000" y="3200400"/>
            <a:ext cx="1143000" cy="11152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7239000" y="4114800"/>
            <a:ext cx="1143000" cy="20089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9B24291-72B9-C143-A07B-2FEB3E7B3C47}"/>
              </a:ext>
            </a:extLst>
          </p:cNvPr>
          <p:cNvSpPr/>
          <p:nvPr/>
        </p:nvSpPr>
        <p:spPr bwMode="auto">
          <a:xfrm>
            <a:off x="-1" y="-152400"/>
            <a:ext cx="9463565" cy="6845929"/>
          </a:xfrm>
          <a:prstGeom prst="rect">
            <a:avLst/>
          </a:prstGeom>
          <a:solidFill>
            <a:schemeClr val="bg1">
              <a:alpha val="8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4" name="Picture 3">
            <a:extLst>
              <a:ext uri="{FF2B5EF4-FFF2-40B4-BE49-F238E27FC236}">
                <a16:creationId xmlns:a16="http://schemas.microsoft.com/office/drawing/2014/main" id="{308944C5-1650-D34F-9F07-4E60426D4231}"/>
              </a:ext>
            </a:extLst>
          </p:cNvPr>
          <p:cNvPicPr>
            <a:picLocks noChangeAspect="1"/>
          </p:cNvPicPr>
          <p:nvPr/>
        </p:nvPicPr>
        <p:blipFill>
          <a:blip r:embed="rId4"/>
          <a:stretch>
            <a:fillRect/>
          </a:stretch>
        </p:blipFill>
        <p:spPr>
          <a:xfrm>
            <a:off x="1800767" y="1180925"/>
            <a:ext cx="3988937" cy="1181597"/>
          </a:xfrm>
          <a:prstGeom prst="rect">
            <a:avLst/>
          </a:prstGeom>
        </p:spPr>
      </p:pic>
      <p:pic>
        <p:nvPicPr>
          <p:cNvPr id="9" name="Picture 8">
            <a:extLst>
              <a:ext uri="{FF2B5EF4-FFF2-40B4-BE49-F238E27FC236}">
                <a16:creationId xmlns:a16="http://schemas.microsoft.com/office/drawing/2014/main" id="{A879DC55-223A-8E49-A164-C640B81B01F6}"/>
              </a:ext>
            </a:extLst>
          </p:cNvPr>
          <p:cNvPicPr>
            <a:picLocks noChangeAspect="1"/>
          </p:cNvPicPr>
          <p:nvPr/>
        </p:nvPicPr>
        <p:blipFill>
          <a:blip r:embed="rId5"/>
          <a:stretch>
            <a:fillRect/>
          </a:stretch>
        </p:blipFill>
        <p:spPr>
          <a:xfrm>
            <a:off x="1257299" y="2956195"/>
            <a:ext cx="5296236" cy="1768205"/>
          </a:xfrm>
          <a:prstGeom prst="rect">
            <a:avLst/>
          </a:prstGeom>
        </p:spPr>
      </p:pic>
      <p:sp>
        <p:nvSpPr>
          <p:cNvPr id="26" name="Rounded Rectangle 25">
            <a:extLst>
              <a:ext uri="{FF2B5EF4-FFF2-40B4-BE49-F238E27FC236}">
                <a16:creationId xmlns:a16="http://schemas.microsoft.com/office/drawing/2014/main" id="{AC48F6AA-FC0C-4D4B-9C63-3D5F0EA03965}"/>
              </a:ext>
            </a:extLst>
          </p:cNvPr>
          <p:cNvSpPr/>
          <p:nvPr/>
        </p:nvSpPr>
        <p:spPr>
          <a:xfrm>
            <a:off x="6764641" y="1424345"/>
            <a:ext cx="2362200" cy="1354735"/>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dirty="0">
                <a:solidFill>
                  <a:srgbClr val="C00000"/>
                </a:solidFill>
              </a:rPr>
              <a:t>Hint: </a:t>
            </a:r>
            <a:r>
              <a:rPr lang="en-US" sz="1400" b="1" i="1" dirty="0">
                <a:solidFill>
                  <a:schemeClr val="tx1"/>
                </a:solidFill>
              </a:rPr>
              <a:t>To resolve source names that are coordinates, preface with “JVAS”  </a:t>
            </a:r>
            <a:r>
              <a:rPr lang="en-US" sz="1400" b="1" i="1" dirty="0" err="1">
                <a:solidFill>
                  <a:schemeClr val="tx1"/>
                </a:solidFill>
              </a:rPr>
              <a:t>ie</a:t>
            </a:r>
            <a:r>
              <a:rPr lang="en-US" sz="1400" b="1" i="1" dirty="0">
                <a:solidFill>
                  <a:schemeClr val="tx1"/>
                </a:solidFill>
              </a:rPr>
              <a:t> don’t use B2251+158, use</a:t>
            </a:r>
          </a:p>
          <a:p>
            <a:pPr algn="ctr"/>
            <a:r>
              <a:rPr lang="en-US" sz="1400" b="1" i="1" dirty="0">
                <a:solidFill>
                  <a:schemeClr val="tx1"/>
                </a:solidFill>
              </a:rPr>
              <a:t>JVAS 2251+158</a:t>
            </a:r>
          </a:p>
        </p:txBody>
      </p:sp>
      <p:cxnSp>
        <p:nvCxnSpPr>
          <p:cNvPr id="27" name="Straight Arrow Connector 26">
            <a:extLst>
              <a:ext uri="{FF2B5EF4-FFF2-40B4-BE49-F238E27FC236}">
                <a16:creationId xmlns:a16="http://schemas.microsoft.com/office/drawing/2014/main" id="{FA1932F2-3195-EF4B-A7CE-8B7F051335B7}"/>
              </a:ext>
            </a:extLst>
          </p:cNvPr>
          <p:cNvCxnSpPr>
            <a:cxnSpLocks/>
          </p:cNvCxnSpPr>
          <p:nvPr/>
        </p:nvCxnSpPr>
        <p:spPr>
          <a:xfrm flipH="1" flipV="1">
            <a:off x="5789704" y="1820029"/>
            <a:ext cx="1068632" cy="2816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EE989B8-4C8F-2B43-95FF-AEFB594F07C1}"/>
              </a:ext>
            </a:extLst>
          </p:cNvPr>
          <p:cNvCxnSpPr>
            <a:cxnSpLocks/>
          </p:cNvCxnSpPr>
          <p:nvPr/>
        </p:nvCxnSpPr>
        <p:spPr>
          <a:xfrm flipH="1">
            <a:off x="6515436" y="2776930"/>
            <a:ext cx="1066800" cy="11591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5086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6200"/>
            <a:ext cx="9463565" cy="6769729"/>
          </a:xfrm>
          <a:prstGeom prst="rect">
            <a:avLst/>
          </a:prstGeom>
        </p:spPr>
      </p:pic>
      <p:sp>
        <p:nvSpPr>
          <p:cNvPr id="7" name="Oval 6"/>
          <p:cNvSpPr/>
          <p:nvPr/>
        </p:nvSpPr>
        <p:spPr>
          <a:xfrm>
            <a:off x="2743200" y="2535712"/>
            <a:ext cx="5486400" cy="1898648"/>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810000" y="2209800"/>
            <a:ext cx="2819400" cy="249712"/>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6" idx="2"/>
          </p:cNvCxnSpPr>
          <p:nvPr/>
        </p:nvCxnSpPr>
        <p:spPr>
          <a:xfrm flipV="1">
            <a:off x="2209800" y="2334656"/>
            <a:ext cx="1600200" cy="865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286000" y="4053360"/>
            <a:ext cx="1138881" cy="99060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6934200" y="1524001"/>
            <a:ext cx="2362200" cy="12191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dirty="0">
                <a:solidFill>
                  <a:schemeClr val="tx1"/>
                </a:solidFill>
              </a:rPr>
              <a:t>When you resolve a source name from the server, check all the returned info, some may be junk</a:t>
            </a:r>
          </a:p>
        </p:txBody>
      </p:sp>
      <p:cxnSp>
        <p:nvCxnSpPr>
          <p:cNvPr id="23" name="Straight Arrow Connector 22"/>
          <p:cNvCxnSpPr>
            <a:cxnSpLocks/>
          </p:cNvCxnSpPr>
          <p:nvPr/>
        </p:nvCxnSpPr>
        <p:spPr>
          <a:xfrm>
            <a:off x="2438399" y="1926112"/>
            <a:ext cx="13716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8520980" y="1167684"/>
            <a:ext cx="165820" cy="3563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152400" y="1524000"/>
            <a:ext cx="2285999" cy="1002671"/>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Source name, position, proper motion, velocity, velocity rest frame.  use “</a:t>
            </a:r>
            <a:r>
              <a:rPr lang="en-US" b="1" dirty="0" err="1">
                <a:solidFill>
                  <a:srgbClr val="000000"/>
                </a:solidFill>
              </a:rPr>
              <a:t>lsrk</a:t>
            </a:r>
            <a:r>
              <a:rPr lang="en-US" b="1" dirty="0">
                <a:solidFill>
                  <a:srgbClr val="000000"/>
                </a:solidFill>
              </a:rPr>
              <a:t>” for </a:t>
            </a:r>
            <a:r>
              <a:rPr lang="en-US" b="1" dirty="0" err="1">
                <a:solidFill>
                  <a:srgbClr val="000000"/>
                </a:solidFill>
              </a:rPr>
              <a:t>v</a:t>
            </a:r>
            <a:r>
              <a:rPr lang="en-US" sz="1600" b="1" baseline="-25000" dirty="0" err="1">
                <a:solidFill>
                  <a:srgbClr val="000000"/>
                </a:solidFill>
              </a:rPr>
              <a:t>LSR</a:t>
            </a:r>
            <a:endParaRPr lang="en-US" b="1" baseline="-25000" dirty="0">
              <a:solidFill>
                <a:srgbClr val="000000"/>
              </a:solidFill>
            </a:endParaRPr>
          </a:p>
        </p:txBody>
      </p:sp>
      <p:sp>
        <p:nvSpPr>
          <p:cNvPr id="28" name="Rounded Rectangle 27"/>
          <p:cNvSpPr/>
          <p:nvPr/>
        </p:nvSpPr>
        <p:spPr>
          <a:xfrm>
            <a:off x="457200" y="4343400"/>
            <a:ext cx="1752599" cy="1981200"/>
          </a:xfrm>
          <a:prstGeom prst="roundRect">
            <a:avLst/>
          </a:prstGeom>
          <a:solidFill>
            <a:schemeClr val="accent2">
              <a:lumMod val="40000"/>
              <a:lumOff val="60000"/>
            </a:schemeClr>
          </a:solidFill>
          <a:ln w="1905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 </a:t>
            </a:r>
            <a:r>
              <a:rPr lang="en-US" b="1" dirty="0">
                <a:solidFill>
                  <a:srgbClr val="000000"/>
                </a:solidFill>
              </a:rPr>
              <a:t>The expected source properties are used with the spectral setup, desired angular resolution, </a:t>
            </a:r>
            <a:r>
              <a:rPr lang="en-US" b="1" dirty="0" err="1">
                <a:solidFill>
                  <a:srgbClr val="000000"/>
                </a:solidFill>
              </a:rPr>
              <a:t>rms</a:t>
            </a:r>
            <a:r>
              <a:rPr lang="en-US" b="1" dirty="0">
                <a:solidFill>
                  <a:srgbClr val="000000"/>
                </a:solidFill>
              </a:rPr>
              <a:t>, to set the S/N, dynamic range and overall project viability</a:t>
            </a:r>
          </a:p>
        </p:txBody>
      </p:sp>
      <p:sp>
        <p:nvSpPr>
          <p:cNvPr id="33" name="Rounded Rectangle 32"/>
          <p:cNvSpPr/>
          <p:nvPr/>
        </p:nvSpPr>
        <p:spPr>
          <a:xfrm>
            <a:off x="3048000" y="533400"/>
            <a:ext cx="5943600" cy="304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Since Cycle 4, OT defaults to ICRS, the standard radio coordinate system </a:t>
            </a:r>
          </a:p>
        </p:txBody>
      </p:sp>
      <p:cxnSp>
        <p:nvCxnSpPr>
          <p:cNvPr id="35" name="Straight Arrow Connector 34"/>
          <p:cNvCxnSpPr/>
          <p:nvPr/>
        </p:nvCxnSpPr>
        <p:spPr>
          <a:xfrm flipH="1">
            <a:off x="4800600" y="838200"/>
            <a:ext cx="533400" cy="533400"/>
          </a:xfrm>
          <a:prstGeom prst="straightConnector1">
            <a:avLst/>
          </a:prstGeom>
          <a:ln>
            <a:solidFill>
              <a:schemeClr val="accent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1000" y="2743200"/>
            <a:ext cx="1752599" cy="914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Rectangular mosaic or 1/more offset </a:t>
            </a:r>
            <a:r>
              <a:rPr lang="en-US" b="1" dirty="0" err="1">
                <a:solidFill>
                  <a:srgbClr val="000000"/>
                </a:solidFill>
              </a:rPr>
              <a:t>pointings</a:t>
            </a:r>
            <a:r>
              <a:rPr lang="en-US" b="1" dirty="0">
                <a:solidFill>
                  <a:srgbClr val="000000"/>
                </a:solidFill>
              </a:rPr>
              <a:t>?</a:t>
            </a:r>
          </a:p>
        </p:txBody>
      </p:sp>
      <p:cxnSp>
        <p:nvCxnSpPr>
          <p:cNvPr id="37" name="Straight Arrow Connector 36"/>
          <p:cNvCxnSpPr/>
          <p:nvPr/>
        </p:nvCxnSpPr>
        <p:spPr>
          <a:xfrm flipH="1" flipV="1">
            <a:off x="7239000" y="3200400"/>
            <a:ext cx="1143000" cy="11152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7239000" y="4114800"/>
            <a:ext cx="1143000" cy="20089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A2473B0-D10E-8643-9E2F-0B29D7ED3B63}"/>
              </a:ext>
            </a:extLst>
          </p:cNvPr>
          <p:cNvSpPr/>
          <p:nvPr/>
        </p:nvSpPr>
        <p:spPr bwMode="auto">
          <a:xfrm>
            <a:off x="-1" y="-76200"/>
            <a:ext cx="9463565" cy="6769729"/>
          </a:xfrm>
          <a:prstGeom prst="rect">
            <a:avLst/>
          </a:prstGeom>
          <a:solidFill>
            <a:schemeClr val="bg1">
              <a:alpha val="81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20" name="Rounded Rectangle 19">
            <a:extLst>
              <a:ext uri="{FF2B5EF4-FFF2-40B4-BE49-F238E27FC236}">
                <a16:creationId xmlns:a16="http://schemas.microsoft.com/office/drawing/2014/main" id="{32504E26-CF09-2842-B2CE-8AE892FAD559}"/>
              </a:ext>
            </a:extLst>
          </p:cNvPr>
          <p:cNvSpPr/>
          <p:nvPr/>
        </p:nvSpPr>
        <p:spPr>
          <a:xfrm>
            <a:off x="2514600" y="2791691"/>
            <a:ext cx="4572001" cy="1246909"/>
          </a:xfrm>
          <a:prstGeom prst="roundRect">
            <a:avLst/>
          </a:prstGeom>
          <a:solidFill>
            <a:schemeClr val="accent1">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dirty="0">
                <a:solidFill>
                  <a:schemeClr val="bg1"/>
                </a:solidFill>
              </a:rPr>
              <a:t>Only give polarization percentage for the polarization kind you wish to observe.  The OT and pipeline key on the percentages to choose which is the goal of the project and the sensitivities and pointing possibilities of linear and circular are not the same</a:t>
            </a:r>
          </a:p>
        </p:txBody>
      </p:sp>
    </p:spTree>
    <p:extLst>
      <p:ext uri="{BB962C8B-B14F-4D97-AF65-F5344CB8AC3E}">
        <p14:creationId xmlns:p14="http://schemas.microsoft.com/office/powerpoint/2010/main" val="343364228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6200"/>
            <a:ext cx="9463565" cy="6769729"/>
          </a:xfrm>
          <a:prstGeom prst="rect">
            <a:avLst/>
          </a:prstGeom>
        </p:spPr>
      </p:pic>
      <p:sp>
        <p:nvSpPr>
          <p:cNvPr id="7" name="Oval 6"/>
          <p:cNvSpPr/>
          <p:nvPr/>
        </p:nvSpPr>
        <p:spPr>
          <a:xfrm>
            <a:off x="2743200" y="2535712"/>
            <a:ext cx="5486400" cy="1898648"/>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810000" y="2209800"/>
            <a:ext cx="2819400" cy="249712"/>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6" idx="2"/>
          </p:cNvCxnSpPr>
          <p:nvPr/>
        </p:nvCxnSpPr>
        <p:spPr>
          <a:xfrm flipV="1">
            <a:off x="2209800" y="2334656"/>
            <a:ext cx="1600200" cy="8657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286000" y="4053360"/>
            <a:ext cx="1138881" cy="99060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8229600" y="2334491"/>
            <a:ext cx="2133599" cy="124690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a:solidFill>
                  <a:schemeClr val="tx1"/>
                </a:solidFill>
              </a:rPr>
              <a:t>When you resolve a source name, check all the returned info: velocity, proper motions </a:t>
            </a:r>
            <a:r>
              <a:rPr lang="en-US" sz="1400" b="1" i="1" dirty="0" err="1">
                <a:solidFill>
                  <a:schemeClr val="tx1"/>
                </a:solidFill>
              </a:rPr>
              <a:t>etc</a:t>
            </a:r>
            <a:r>
              <a:rPr lang="en-US" sz="1400" b="1" i="1" dirty="0">
                <a:solidFill>
                  <a:schemeClr val="tx1"/>
                </a:solidFill>
              </a:rPr>
              <a:t> may be bogus</a:t>
            </a:r>
          </a:p>
        </p:txBody>
      </p:sp>
      <p:cxnSp>
        <p:nvCxnSpPr>
          <p:cNvPr id="23" name="Straight Arrow Connector 22"/>
          <p:cNvCxnSpPr/>
          <p:nvPr/>
        </p:nvCxnSpPr>
        <p:spPr>
          <a:xfrm flipV="1">
            <a:off x="2438399" y="1905000"/>
            <a:ext cx="304801" cy="21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8520980" y="1167684"/>
            <a:ext cx="470620" cy="1133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381000" y="1143000"/>
            <a:ext cx="2057399" cy="1371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Source name, position, proper motion, velocity, velocity rest fame. </a:t>
            </a:r>
          </a:p>
          <a:p>
            <a:pPr algn="ctr"/>
            <a:r>
              <a:rPr lang="en-US" b="1" dirty="0">
                <a:solidFill>
                  <a:srgbClr val="000000"/>
                </a:solidFill>
              </a:rPr>
              <a:t>LSR gone, use LSRK</a:t>
            </a:r>
          </a:p>
        </p:txBody>
      </p:sp>
      <p:sp>
        <p:nvSpPr>
          <p:cNvPr id="28" name="Rounded Rectangle 27"/>
          <p:cNvSpPr/>
          <p:nvPr/>
        </p:nvSpPr>
        <p:spPr>
          <a:xfrm>
            <a:off x="457200" y="4343400"/>
            <a:ext cx="1752599" cy="1981200"/>
          </a:xfrm>
          <a:prstGeom prst="roundRect">
            <a:avLst/>
          </a:prstGeom>
          <a:solidFill>
            <a:schemeClr val="accent2">
              <a:lumMod val="40000"/>
              <a:lumOff val="60000"/>
            </a:schemeClr>
          </a:solidFill>
          <a:ln w="1905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 </a:t>
            </a:r>
            <a:r>
              <a:rPr lang="en-US" b="1" dirty="0">
                <a:solidFill>
                  <a:srgbClr val="000000"/>
                </a:solidFill>
              </a:rPr>
              <a:t>The expected source properties are used with the spectral setup, desired angular resolution, </a:t>
            </a:r>
            <a:r>
              <a:rPr lang="en-US" b="1" dirty="0" err="1">
                <a:solidFill>
                  <a:srgbClr val="000000"/>
                </a:solidFill>
              </a:rPr>
              <a:t>rms</a:t>
            </a:r>
            <a:r>
              <a:rPr lang="en-US" b="1" dirty="0">
                <a:solidFill>
                  <a:srgbClr val="000000"/>
                </a:solidFill>
              </a:rPr>
              <a:t>, to set the S/N, dynamic range and overall project viability</a:t>
            </a:r>
          </a:p>
        </p:txBody>
      </p:sp>
      <p:sp>
        <p:nvSpPr>
          <p:cNvPr id="33" name="Rounded Rectangle 32"/>
          <p:cNvSpPr/>
          <p:nvPr/>
        </p:nvSpPr>
        <p:spPr>
          <a:xfrm>
            <a:off x="3048000" y="533400"/>
            <a:ext cx="5943600" cy="304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Since Cycle 4, OT defaults to ICRS, the standard radio coordinate system </a:t>
            </a:r>
          </a:p>
        </p:txBody>
      </p:sp>
      <p:cxnSp>
        <p:nvCxnSpPr>
          <p:cNvPr id="35" name="Straight Arrow Connector 34"/>
          <p:cNvCxnSpPr/>
          <p:nvPr/>
        </p:nvCxnSpPr>
        <p:spPr>
          <a:xfrm flipH="1">
            <a:off x="4800600" y="838200"/>
            <a:ext cx="533400" cy="533400"/>
          </a:xfrm>
          <a:prstGeom prst="straightConnector1">
            <a:avLst/>
          </a:prstGeom>
          <a:ln>
            <a:solidFill>
              <a:schemeClr val="accent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1000" y="2743200"/>
            <a:ext cx="1752599" cy="914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Rectangular mosaic or 1/more offset </a:t>
            </a:r>
            <a:r>
              <a:rPr lang="en-US" b="1" dirty="0" err="1">
                <a:solidFill>
                  <a:srgbClr val="000000"/>
                </a:solidFill>
              </a:rPr>
              <a:t>pointings</a:t>
            </a:r>
            <a:r>
              <a:rPr lang="en-US" b="1" dirty="0">
                <a:solidFill>
                  <a:srgbClr val="000000"/>
                </a:solidFill>
              </a:rPr>
              <a:t>?</a:t>
            </a:r>
          </a:p>
        </p:txBody>
      </p:sp>
      <p:sp>
        <p:nvSpPr>
          <p:cNvPr id="36" name="Rounded Rectangle 35"/>
          <p:cNvSpPr/>
          <p:nvPr/>
        </p:nvSpPr>
        <p:spPr>
          <a:xfrm>
            <a:off x="7543800" y="4315691"/>
            <a:ext cx="2133599" cy="1246909"/>
          </a:xfrm>
          <a:prstGeom prst="roundRect">
            <a:avLst/>
          </a:prstGeom>
          <a:solidFill>
            <a:srgbClr val="FF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dirty="0">
                <a:solidFill>
                  <a:schemeClr val="bg1"/>
                </a:solidFill>
              </a:rPr>
              <a:t>Circular polarization is new!  Smallest detectable circular pol. fraction is 1.8% for line or continuum</a:t>
            </a:r>
          </a:p>
        </p:txBody>
      </p:sp>
      <p:cxnSp>
        <p:nvCxnSpPr>
          <p:cNvPr id="37" name="Straight Arrow Connector 36"/>
          <p:cNvCxnSpPr/>
          <p:nvPr/>
        </p:nvCxnSpPr>
        <p:spPr>
          <a:xfrm flipH="1" flipV="1">
            <a:off x="7239000" y="3200400"/>
            <a:ext cx="1143000" cy="111529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7239000" y="4114801"/>
            <a:ext cx="1143000" cy="20089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bwMode="auto">
          <a:xfrm>
            <a:off x="0" y="-152400"/>
            <a:ext cx="10439400" cy="6705600"/>
          </a:xfrm>
          <a:prstGeom prst="rect">
            <a:avLst/>
          </a:prstGeom>
          <a:solidFill>
            <a:schemeClr val="bg1">
              <a:alpha val="82000"/>
            </a:schemeClr>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Arial" charset="0"/>
              <a:ea typeface="ヒラギノ角ゴ ProN W3" charset="0"/>
              <a:cs typeface="ヒラギノ角ゴ ProN W3" charset="0"/>
              <a:sym typeface="Arial"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828800"/>
            <a:ext cx="2984500" cy="1752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0200" y="1841500"/>
            <a:ext cx="2794000" cy="1816100"/>
          </a:xfrm>
          <a:prstGeom prst="rect">
            <a:avLst/>
          </a:prstGeom>
        </p:spPr>
      </p:pic>
      <p:sp>
        <p:nvSpPr>
          <p:cNvPr id="26" name="Rounded Rectangle 25"/>
          <p:cNvSpPr/>
          <p:nvPr/>
        </p:nvSpPr>
        <p:spPr>
          <a:xfrm>
            <a:off x="3124200" y="304800"/>
            <a:ext cx="4419600" cy="1371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When you toggle the coordinate system between ICRS and Galactic the OT will convert between them</a:t>
            </a:r>
          </a:p>
          <a:p>
            <a:pPr algn="ctr"/>
            <a:endParaRPr lang="en-US" b="1" dirty="0">
              <a:solidFill>
                <a:srgbClr val="000000"/>
              </a:solidFill>
            </a:endParaRPr>
          </a:p>
          <a:p>
            <a:pPr algn="ctr"/>
            <a:r>
              <a:rPr lang="en-US" b="1" dirty="0">
                <a:solidFill>
                  <a:srgbClr val="000000"/>
                </a:solidFill>
              </a:rPr>
              <a:t>When using the spatial visualizer, the OT will find the correct image center for a position specified in galactic coordinates, but images returned by the standard image query servers are always in ICRS</a:t>
            </a:r>
          </a:p>
        </p:txBody>
      </p:sp>
      <p:cxnSp>
        <p:nvCxnSpPr>
          <p:cNvPr id="11" name="Straight Arrow Connector 10"/>
          <p:cNvCxnSpPr/>
          <p:nvPr/>
        </p:nvCxnSpPr>
        <p:spPr bwMode="auto">
          <a:xfrm>
            <a:off x="4419600" y="2535712"/>
            <a:ext cx="609600" cy="0"/>
          </a:xfrm>
          <a:prstGeom prst="straightConnector1">
            <a:avLst/>
          </a:prstGeom>
          <a:solidFill>
            <a:srgbClr val="4F81BD"/>
          </a:solidFill>
          <a:ln w="47625" cap="flat" cmpd="sng" algn="ctr">
            <a:solidFill>
              <a:schemeClr val="accent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61611629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68225"/>
          </a:xfrm>
          <a:prstGeom prst="rect">
            <a:avLst/>
          </a:prstGeom>
        </p:spPr>
      </p:pic>
      <p:cxnSp>
        <p:nvCxnSpPr>
          <p:cNvPr id="17" name="Straight Arrow Connector 16"/>
          <p:cNvCxnSpPr/>
          <p:nvPr/>
        </p:nvCxnSpPr>
        <p:spPr>
          <a:xfrm flipH="1">
            <a:off x="3962400" y="4114800"/>
            <a:ext cx="914400" cy="3048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962400" y="2362200"/>
            <a:ext cx="0" cy="27662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cxnSpLocks/>
          </p:cNvCxnSpPr>
          <p:nvPr/>
        </p:nvCxnSpPr>
        <p:spPr>
          <a:xfrm>
            <a:off x="2286000" y="5334000"/>
            <a:ext cx="1390651" cy="7620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74468" y="4650613"/>
            <a:ext cx="2286001" cy="1310425"/>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Read/write field sources to/from text files. </a:t>
            </a:r>
          </a:p>
          <a:p>
            <a:pPr algn="ctr"/>
            <a:r>
              <a:rPr lang="en-US" b="1" dirty="0">
                <a:solidFill>
                  <a:srgbClr val="000000"/>
                </a:solidFill>
              </a:rPr>
              <a:t>Format is described in help for ‘field source’ or write one out and examine it</a:t>
            </a:r>
          </a:p>
        </p:txBody>
      </p:sp>
      <p:sp>
        <p:nvSpPr>
          <p:cNvPr id="22" name="Rounded Rectangle 21"/>
          <p:cNvSpPr/>
          <p:nvPr/>
        </p:nvSpPr>
        <p:spPr>
          <a:xfrm>
            <a:off x="7696200" y="4267201"/>
            <a:ext cx="1230150" cy="9143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chemeClr val="tx1"/>
                </a:solidFill>
              </a:rPr>
              <a:t>Read/write  a text file </a:t>
            </a:r>
          </a:p>
          <a:p>
            <a:pPr algn="ctr"/>
            <a:r>
              <a:rPr lang="en-US" b="1" dirty="0">
                <a:solidFill>
                  <a:schemeClr val="tx1"/>
                </a:solidFill>
              </a:rPr>
              <a:t>See help for format or write a file</a:t>
            </a:r>
          </a:p>
        </p:txBody>
      </p:sp>
      <p:cxnSp>
        <p:nvCxnSpPr>
          <p:cNvPr id="24" name="Straight Arrow Connector 23"/>
          <p:cNvCxnSpPr>
            <a:cxnSpLocks/>
          </p:cNvCxnSpPr>
          <p:nvPr/>
        </p:nvCxnSpPr>
        <p:spPr>
          <a:xfrm flipH="1">
            <a:off x="6553200" y="4343400"/>
            <a:ext cx="1219200" cy="14478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114800" y="5410200"/>
            <a:ext cx="1143001" cy="276999"/>
          </a:xfrm>
          <a:prstGeom prst="rect">
            <a:avLst/>
          </a:prstGeom>
          <a:noFill/>
        </p:spPr>
        <p:txBody>
          <a:bodyPr wrap="square" rtlCol="0">
            <a:spAutoFit/>
          </a:bodyPr>
          <a:lstStyle/>
          <a:p>
            <a:r>
              <a:rPr lang="en-US"/>
              <a:t>Illegal!</a:t>
            </a:r>
          </a:p>
        </p:txBody>
      </p:sp>
      <p:cxnSp>
        <p:nvCxnSpPr>
          <p:cNvPr id="30" name="Straight Arrow Connector 29"/>
          <p:cNvCxnSpPr/>
          <p:nvPr/>
        </p:nvCxnSpPr>
        <p:spPr>
          <a:xfrm flipH="1">
            <a:off x="3962400" y="5548700"/>
            <a:ext cx="228600" cy="139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7DEC339-1A9F-4544-A908-038FC0E40CDA}"/>
              </a:ext>
            </a:extLst>
          </p:cNvPr>
          <p:cNvCxnSpPr>
            <a:cxnSpLocks/>
          </p:cNvCxnSpPr>
          <p:nvPr/>
        </p:nvCxnSpPr>
        <p:spPr>
          <a:xfrm flipH="1">
            <a:off x="6062472" y="4343400"/>
            <a:ext cx="1709928" cy="144453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C8311BE-1346-E74B-A6FF-AE7A75C8BE21}"/>
              </a:ext>
            </a:extLst>
          </p:cNvPr>
          <p:cNvSpPr txBox="1"/>
          <p:nvPr/>
        </p:nvSpPr>
        <p:spPr>
          <a:xfrm>
            <a:off x="2667000" y="2667000"/>
            <a:ext cx="5725950" cy="1600438"/>
          </a:xfrm>
          <a:prstGeom prst="rect">
            <a:avLst/>
          </a:prstGeom>
          <a:solidFill>
            <a:schemeClr val="accent2">
              <a:lumMod val="40000"/>
              <a:lumOff val="60000"/>
            </a:schemeClr>
          </a:solidFill>
        </p:spPr>
        <p:txBody>
          <a:bodyPr wrap="square" rtlCol="0">
            <a:spAutoFit/>
          </a:bodyPr>
          <a:lstStyle/>
          <a:p>
            <a:pPr algn="ctr"/>
            <a:r>
              <a:rPr lang="en-US" sz="1400" b="1" dirty="0"/>
              <a:t>Individual </a:t>
            </a:r>
            <a:r>
              <a:rPr lang="en-US" sz="1400" b="1" dirty="0" err="1"/>
              <a:t>pointings</a:t>
            </a:r>
            <a:r>
              <a:rPr lang="en-US" sz="1400" b="1" dirty="0"/>
              <a:t> around a single target must overlap another pointing at the edges of their HPBW and all must be within </a:t>
            </a:r>
            <a:r>
              <a:rPr lang="en-US"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5</a:t>
            </a:r>
            <a:r>
              <a:rPr lang="en-US" sz="1400" b="1" baseline="30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a:t>
            </a:r>
            <a:r>
              <a:rPr lang="en-US"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sz="1400" b="1" dirty="0"/>
              <a:t>of the source coordinate</a:t>
            </a:r>
          </a:p>
          <a:p>
            <a:pPr algn="ctr"/>
            <a:endParaRPr lang="en-US" sz="1400" b="1" dirty="0"/>
          </a:p>
          <a:p>
            <a:pPr algn="ctr"/>
            <a:endParaRPr lang="en-US" sz="1400" b="1" dirty="0"/>
          </a:p>
          <a:p>
            <a:pPr algn="ctr"/>
            <a:r>
              <a:rPr lang="en-US" sz="1400" b="1" dirty="0" err="1"/>
              <a:t>Pointings</a:t>
            </a:r>
            <a:r>
              <a:rPr lang="en-US" sz="1400" b="1" dirty="0">
                <a:solidFill>
                  <a:srgbClr val="FF0000"/>
                </a:solidFill>
              </a:rPr>
              <a:t> </a:t>
            </a:r>
            <a:r>
              <a:rPr lang="en-US" sz="1400" b="1" dirty="0"/>
              <a:t>can be given as offsets or absolute sky positions, the</a:t>
            </a:r>
          </a:p>
          <a:p>
            <a:pPr algn="ctr"/>
            <a:r>
              <a:rPr lang="en-US" sz="1400" b="1" dirty="0"/>
              <a:t>OT will convert between those if you check/uncheck </a:t>
            </a:r>
            <a:r>
              <a:rPr lang="en-US" sz="1400" b="1" dirty="0" err="1"/>
              <a:t>Coord</a:t>
            </a:r>
            <a:r>
              <a:rPr lang="en-US" sz="1400" b="1" dirty="0"/>
              <a:t> Type</a:t>
            </a:r>
          </a:p>
        </p:txBody>
      </p:sp>
      <p:cxnSp>
        <p:nvCxnSpPr>
          <p:cNvPr id="14" name="Straight Arrow Connector 13">
            <a:extLst>
              <a:ext uri="{FF2B5EF4-FFF2-40B4-BE49-F238E27FC236}">
                <a16:creationId xmlns:a16="http://schemas.microsoft.com/office/drawing/2014/main" id="{0B81C559-4D84-9D40-8CCF-7BE806DC2A97}"/>
              </a:ext>
            </a:extLst>
          </p:cNvPr>
          <p:cNvCxnSpPr>
            <a:cxnSpLocks/>
            <a:stCxn id="23" idx="3"/>
          </p:cNvCxnSpPr>
          <p:nvPr/>
        </p:nvCxnSpPr>
        <p:spPr>
          <a:xfrm>
            <a:off x="2360469" y="5305826"/>
            <a:ext cx="2400299" cy="79258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556463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68225"/>
          </a:xfrm>
          <a:prstGeom prst="rect">
            <a:avLst/>
          </a:prstGeom>
        </p:spPr>
      </p:pic>
      <p:sp>
        <p:nvSpPr>
          <p:cNvPr id="14" name="TextBox 13"/>
          <p:cNvSpPr txBox="1"/>
          <p:nvPr/>
        </p:nvSpPr>
        <p:spPr>
          <a:xfrm>
            <a:off x="2667000" y="2667000"/>
            <a:ext cx="5725950" cy="1384995"/>
          </a:xfrm>
          <a:prstGeom prst="rect">
            <a:avLst/>
          </a:prstGeom>
          <a:solidFill>
            <a:schemeClr val="accent2">
              <a:lumMod val="40000"/>
              <a:lumOff val="60000"/>
            </a:schemeClr>
          </a:solidFill>
        </p:spPr>
        <p:txBody>
          <a:bodyPr wrap="square" rtlCol="0">
            <a:spAutoFit/>
          </a:bodyPr>
          <a:lstStyle/>
          <a:p>
            <a:pPr algn="ctr"/>
            <a:r>
              <a:rPr lang="en-US" sz="1400" b="1" dirty="0" err="1"/>
              <a:t>Pointings</a:t>
            </a:r>
            <a:r>
              <a:rPr lang="en-US" sz="1400" b="1" dirty="0"/>
              <a:t> must overlap another pointing at the edges of their HPBW and all must be within </a:t>
            </a:r>
            <a:r>
              <a:rPr lang="en-US"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5</a:t>
            </a:r>
            <a:r>
              <a:rPr lang="en-US" sz="1400" b="1" baseline="30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a:t>
            </a:r>
            <a:r>
              <a:rPr lang="en-US" sz="1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sz="1400" b="1" dirty="0"/>
              <a:t>of the source coordinate</a:t>
            </a:r>
          </a:p>
          <a:p>
            <a:pPr algn="ctr"/>
            <a:endParaRPr lang="en-US" sz="1400" b="1" dirty="0"/>
          </a:p>
          <a:p>
            <a:pPr algn="ctr"/>
            <a:endParaRPr lang="en-US" sz="1400" b="1" dirty="0"/>
          </a:p>
          <a:p>
            <a:pPr algn="ctr"/>
            <a:r>
              <a:rPr lang="en-US" sz="1400" b="1" dirty="0" err="1"/>
              <a:t>Pointings</a:t>
            </a:r>
            <a:r>
              <a:rPr lang="en-US" sz="1400" b="1" dirty="0">
                <a:solidFill>
                  <a:srgbClr val="FF0000"/>
                </a:solidFill>
              </a:rPr>
              <a:t> </a:t>
            </a:r>
            <a:r>
              <a:rPr lang="en-US" sz="1400" b="1" dirty="0"/>
              <a:t>can be given as offsets or absolute sky positions, the</a:t>
            </a:r>
          </a:p>
          <a:p>
            <a:pPr algn="ctr"/>
            <a:r>
              <a:rPr lang="en-US" sz="1400" b="1" dirty="0"/>
              <a:t>OT will convert between those if you check/uncheck </a:t>
            </a:r>
            <a:r>
              <a:rPr lang="en-US" sz="1400" b="1" dirty="0" err="1"/>
              <a:t>Coord</a:t>
            </a:r>
            <a:r>
              <a:rPr lang="en-US" sz="1400" b="1" dirty="0"/>
              <a:t> Type</a:t>
            </a:r>
          </a:p>
        </p:txBody>
      </p:sp>
      <p:cxnSp>
        <p:nvCxnSpPr>
          <p:cNvPr id="17" name="Straight Arrow Connector 16"/>
          <p:cNvCxnSpPr/>
          <p:nvPr/>
        </p:nvCxnSpPr>
        <p:spPr>
          <a:xfrm flipH="1">
            <a:off x="3962400" y="4114800"/>
            <a:ext cx="914400" cy="3048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962400" y="2362200"/>
            <a:ext cx="0" cy="27662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7696200" y="4267201"/>
            <a:ext cx="1230150" cy="9143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chemeClr val="tx1"/>
                </a:solidFill>
              </a:rPr>
              <a:t>Read/write a text file</a:t>
            </a:r>
          </a:p>
          <a:p>
            <a:pPr algn="ctr"/>
            <a:r>
              <a:rPr lang="en-US" b="1" dirty="0">
                <a:solidFill>
                  <a:schemeClr val="tx1"/>
                </a:solidFill>
              </a:rPr>
              <a:t>See help for format</a:t>
            </a:r>
          </a:p>
        </p:txBody>
      </p:sp>
      <p:cxnSp>
        <p:nvCxnSpPr>
          <p:cNvPr id="24" name="Straight Arrow Connector 23"/>
          <p:cNvCxnSpPr>
            <a:cxnSpLocks/>
          </p:cNvCxnSpPr>
          <p:nvPr/>
        </p:nvCxnSpPr>
        <p:spPr>
          <a:xfrm flipH="1">
            <a:off x="6553200" y="4343400"/>
            <a:ext cx="1219200" cy="14478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114800" y="5410200"/>
            <a:ext cx="1143001" cy="276999"/>
          </a:xfrm>
          <a:prstGeom prst="rect">
            <a:avLst/>
          </a:prstGeom>
          <a:noFill/>
        </p:spPr>
        <p:txBody>
          <a:bodyPr wrap="square" rtlCol="0">
            <a:spAutoFit/>
          </a:bodyPr>
          <a:lstStyle/>
          <a:p>
            <a:r>
              <a:rPr lang="en-US"/>
              <a:t>Illegal!</a:t>
            </a:r>
          </a:p>
        </p:txBody>
      </p:sp>
      <p:cxnSp>
        <p:nvCxnSpPr>
          <p:cNvPr id="30" name="Straight Arrow Connector 29"/>
          <p:cNvCxnSpPr/>
          <p:nvPr/>
        </p:nvCxnSpPr>
        <p:spPr>
          <a:xfrm flipH="1">
            <a:off x="3962400" y="5548700"/>
            <a:ext cx="228600" cy="139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7DEC339-1A9F-4544-A908-038FC0E40CDA}"/>
              </a:ext>
            </a:extLst>
          </p:cNvPr>
          <p:cNvCxnSpPr>
            <a:cxnSpLocks/>
          </p:cNvCxnSpPr>
          <p:nvPr/>
        </p:nvCxnSpPr>
        <p:spPr>
          <a:xfrm flipH="1">
            <a:off x="6062472" y="4343400"/>
            <a:ext cx="1709928" cy="144453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9658A3DA-772C-5F40-BE17-3216059F9E5B}"/>
              </a:ext>
            </a:extLst>
          </p:cNvPr>
          <p:cNvGrpSpPr/>
          <p:nvPr/>
        </p:nvGrpSpPr>
        <p:grpSpPr>
          <a:xfrm>
            <a:off x="0" y="518375"/>
            <a:ext cx="9144000" cy="6034825"/>
            <a:chOff x="0" y="533400"/>
            <a:chExt cx="9144000" cy="6034825"/>
          </a:xfrm>
        </p:grpSpPr>
        <p:sp>
          <p:nvSpPr>
            <p:cNvPr id="16" name="Rectangle 15">
              <a:extLst>
                <a:ext uri="{FF2B5EF4-FFF2-40B4-BE49-F238E27FC236}">
                  <a16:creationId xmlns:a16="http://schemas.microsoft.com/office/drawing/2014/main" id="{19C2A8AA-586E-944F-84F2-C13D253BD809}"/>
                </a:ext>
              </a:extLst>
            </p:cNvPr>
            <p:cNvSpPr/>
            <p:nvPr/>
          </p:nvSpPr>
          <p:spPr bwMode="auto">
            <a:xfrm>
              <a:off x="2362200" y="533400"/>
              <a:ext cx="6781800" cy="6034825"/>
            </a:xfrm>
            <a:prstGeom prst="rect">
              <a:avLst/>
            </a:prstGeom>
            <a:solidFill>
              <a:schemeClr val="bg1">
                <a:alpha val="65000"/>
              </a:schemeClr>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cxnSp>
          <p:nvCxnSpPr>
            <p:cNvPr id="18" name="Straight Arrow Connector 17">
              <a:extLst>
                <a:ext uri="{FF2B5EF4-FFF2-40B4-BE49-F238E27FC236}">
                  <a16:creationId xmlns:a16="http://schemas.microsoft.com/office/drawing/2014/main" id="{57D96EF1-6F47-CE4F-92E5-AE6DE0533474}"/>
                </a:ext>
              </a:extLst>
            </p:cNvPr>
            <p:cNvCxnSpPr>
              <a:cxnSpLocks/>
            </p:cNvCxnSpPr>
            <p:nvPr/>
          </p:nvCxnSpPr>
          <p:spPr>
            <a:xfrm rot="-10800000">
              <a:off x="2286000" y="5334000"/>
              <a:ext cx="1676400" cy="7620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FBD5C59B-3DE2-B94F-8805-E1FD94350141}"/>
                </a:ext>
              </a:extLst>
            </p:cNvPr>
            <p:cNvSpPr/>
            <p:nvPr/>
          </p:nvSpPr>
          <p:spPr>
            <a:xfrm>
              <a:off x="0" y="4648200"/>
              <a:ext cx="2286001" cy="1310425"/>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File Input in </a:t>
              </a:r>
              <a:r>
                <a:rPr lang="en-US" b="1" dirty="0">
                  <a:solidFill>
                    <a:srgbClr val="C00000"/>
                  </a:solidFill>
                </a:rPr>
                <a:t>galactic coordinates </a:t>
              </a:r>
              <a:r>
                <a:rPr lang="en-US" b="1" dirty="0">
                  <a:solidFill>
                    <a:srgbClr val="000000"/>
                  </a:solidFill>
                </a:rPr>
                <a:t>has been possible since Cycle 6!</a:t>
              </a:r>
            </a:p>
            <a:p>
              <a:pPr algn="ctr"/>
              <a:r>
                <a:rPr lang="en-US" b="1" i="1" dirty="0" err="1">
                  <a:solidFill>
                    <a:srgbClr val="000000"/>
                  </a:solidFill>
                </a:rPr>
                <a:t>l,b</a:t>
              </a:r>
              <a:r>
                <a:rPr lang="en-US" b="1" dirty="0">
                  <a:solidFill>
                    <a:srgbClr val="000000"/>
                  </a:solidFill>
                </a:rPr>
                <a:t> input in decimal degrees is assumed if coordinate entries have no colons! A hack.</a:t>
              </a:r>
            </a:p>
          </p:txBody>
        </p:sp>
      </p:grpSp>
    </p:spTree>
    <p:extLst>
      <p:ext uri="{BB962C8B-B14F-4D97-AF65-F5344CB8AC3E}">
        <p14:creationId xmlns:p14="http://schemas.microsoft.com/office/powerpoint/2010/main" val="197331540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D46C5-369F-DA4D-98B0-295A84635709}"/>
              </a:ext>
            </a:extLst>
          </p:cNvPr>
          <p:cNvPicPr>
            <a:picLocks noChangeAspect="1"/>
          </p:cNvPicPr>
          <p:nvPr/>
        </p:nvPicPr>
        <p:blipFill>
          <a:blip r:embed="rId2"/>
          <a:stretch>
            <a:fillRect/>
          </a:stretch>
        </p:blipFill>
        <p:spPr>
          <a:xfrm>
            <a:off x="0" y="-228600"/>
            <a:ext cx="9144000" cy="7238999"/>
          </a:xfrm>
          <a:prstGeom prst="rect">
            <a:avLst/>
          </a:prstGeom>
        </p:spPr>
      </p:pic>
      <p:sp>
        <p:nvSpPr>
          <p:cNvPr id="5" name="Rectangle 4">
            <a:extLst>
              <a:ext uri="{FF2B5EF4-FFF2-40B4-BE49-F238E27FC236}">
                <a16:creationId xmlns:a16="http://schemas.microsoft.com/office/drawing/2014/main" id="{D6AEC6F7-5CCB-134C-83A0-E69B2F0EB847}"/>
              </a:ext>
            </a:extLst>
          </p:cNvPr>
          <p:cNvSpPr/>
          <p:nvPr/>
        </p:nvSpPr>
        <p:spPr bwMode="auto">
          <a:xfrm>
            <a:off x="2286000" y="2819399"/>
            <a:ext cx="6248400" cy="3896251"/>
          </a:xfrm>
          <a:prstGeom prst="rect">
            <a:avLst/>
          </a:prstGeom>
          <a:solidFill>
            <a:schemeClr val="bg1">
              <a:alpha val="76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4" name="Rounded Rectangle 3">
            <a:extLst>
              <a:ext uri="{FF2B5EF4-FFF2-40B4-BE49-F238E27FC236}">
                <a16:creationId xmlns:a16="http://schemas.microsoft.com/office/drawing/2014/main" id="{833C97BA-EC8E-BB41-9F27-DB894597F1EC}"/>
              </a:ext>
            </a:extLst>
          </p:cNvPr>
          <p:cNvSpPr/>
          <p:nvPr/>
        </p:nvSpPr>
        <p:spPr>
          <a:xfrm>
            <a:off x="3733800" y="2819400"/>
            <a:ext cx="3352800" cy="3276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Sources having a common spectral setup, observing pattern (single </a:t>
            </a:r>
            <a:r>
              <a:rPr lang="en-US" sz="1800" b="1" dirty="0" err="1">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pointings</a:t>
            </a:r>
            <a:r>
              <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or rectangular mosaic), rms … can </a:t>
            </a:r>
            <a:r>
              <a:rPr lang="en-US" sz="1400" b="1" baseline="30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(if possible, should!)</a:t>
            </a:r>
            <a:r>
              <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be put in the same Science Goal no matter how far apart they are, </a:t>
            </a:r>
            <a:r>
              <a:rPr lang="en-US" sz="1800" b="1" i="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let the OT cluster them</a:t>
            </a:r>
          </a:p>
        </p:txBody>
      </p:sp>
    </p:spTree>
    <p:extLst>
      <p:ext uri="{BB962C8B-B14F-4D97-AF65-F5344CB8AC3E}">
        <p14:creationId xmlns:p14="http://schemas.microsoft.com/office/powerpoint/2010/main" val="203814881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448"/>
            <a:ext cx="9144000" cy="6425952"/>
          </a:xfrm>
          <a:prstGeom prst="rect">
            <a:avLst/>
          </a:prstGeom>
        </p:spPr>
      </p:pic>
      <p:sp>
        <p:nvSpPr>
          <p:cNvPr id="7" name="Oval 6"/>
          <p:cNvSpPr/>
          <p:nvPr/>
        </p:nvSpPr>
        <p:spPr>
          <a:xfrm>
            <a:off x="3416643" y="3033585"/>
            <a:ext cx="4569545" cy="1572932"/>
          </a:xfrm>
          <a:prstGeom prst="ellipse">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048000" y="1066800"/>
            <a:ext cx="5472980" cy="158858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294668" y="2655380"/>
            <a:ext cx="2513904" cy="249712"/>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6" idx="2"/>
          </p:cNvCxnSpPr>
          <p:nvPr/>
        </p:nvCxnSpPr>
        <p:spPr>
          <a:xfrm flipV="1">
            <a:off x="2236833" y="2780236"/>
            <a:ext cx="2057835" cy="103981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209800" y="4053360"/>
            <a:ext cx="1215081" cy="1433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7086600" y="1981200"/>
            <a:ext cx="1752599" cy="1371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chemeClr val="tx1"/>
                </a:solidFill>
              </a:rPr>
              <a:t>Cycle3</a:t>
            </a:r>
            <a:r>
              <a:rPr lang="en-US" b="1" dirty="0">
                <a:solidFill>
                  <a:srgbClr val="FF0000"/>
                </a:solidFill>
              </a:rPr>
              <a:t>:</a:t>
            </a:r>
            <a:r>
              <a:rPr lang="en-US" b="1" dirty="0">
                <a:solidFill>
                  <a:srgbClr val="000000"/>
                </a:solidFill>
              </a:rPr>
              <a:t> more than</a:t>
            </a:r>
          </a:p>
          <a:p>
            <a:pPr algn="ctr"/>
            <a:r>
              <a:rPr lang="en-US" b="1" dirty="0">
                <a:solidFill>
                  <a:srgbClr val="000000"/>
                </a:solidFill>
              </a:rPr>
              <a:t> one field source</a:t>
            </a:r>
          </a:p>
          <a:p>
            <a:pPr algn="ctr"/>
            <a:r>
              <a:rPr lang="en-US" b="1" dirty="0">
                <a:solidFill>
                  <a:srgbClr val="000000"/>
                </a:solidFill>
              </a:rPr>
              <a:t>can have a mosaic  but it’s all with mosaics or none in one SG</a:t>
            </a:r>
          </a:p>
        </p:txBody>
      </p:sp>
      <p:cxnSp>
        <p:nvCxnSpPr>
          <p:cNvPr id="22" name="Straight Arrow Connector 21"/>
          <p:cNvCxnSpPr/>
          <p:nvPr/>
        </p:nvCxnSpPr>
        <p:spPr>
          <a:xfrm flipH="1" flipV="1">
            <a:off x="6553200" y="2819400"/>
            <a:ext cx="5334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762000" y="228600"/>
            <a:ext cx="2133599" cy="124690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i="1" dirty="0">
                <a:solidFill>
                  <a:schemeClr val="tx1"/>
                </a:solidFill>
              </a:rPr>
              <a:t>When you resolve a source, check all the returned info, velocity, proper motions may be bogus</a:t>
            </a:r>
          </a:p>
        </p:txBody>
      </p:sp>
      <p:cxnSp>
        <p:nvCxnSpPr>
          <p:cNvPr id="23" name="Straight Arrow Connector 22"/>
          <p:cNvCxnSpPr/>
          <p:nvPr/>
        </p:nvCxnSpPr>
        <p:spPr>
          <a:xfrm flipV="1">
            <a:off x="2236833" y="2211191"/>
            <a:ext cx="916529" cy="6939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971800" y="1219200"/>
            <a:ext cx="13716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457201" y="2133600"/>
            <a:ext cx="1752599" cy="1371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Source name, position, proper motion, velocity velocity rest frame</a:t>
            </a:r>
          </a:p>
        </p:txBody>
      </p:sp>
      <p:sp>
        <p:nvSpPr>
          <p:cNvPr id="28" name="Rounded Rectangle 27"/>
          <p:cNvSpPr/>
          <p:nvPr/>
        </p:nvSpPr>
        <p:spPr>
          <a:xfrm>
            <a:off x="457201" y="4724400"/>
            <a:ext cx="1752599" cy="1981200"/>
          </a:xfrm>
          <a:prstGeom prst="roundRect">
            <a:avLst/>
          </a:prstGeom>
          <a:solidFill>
            <a:schemeClr val="accent2">
              <a:lumMod val="40000"/>
              <a:lumOff val="60000"/>
            </a:schemeClr>
          </a:solidFill>
          <a:ln w="1905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 </a:t>
            </a:r>
            <a:r>
              <a:rPr lang="en-US" b="1" dirty="0">
                <a:solidFill>
                  <a:srgbClr val="000000"/>
                </a:solidFill>
              </a:rPr>
              <a:t>The expected source properties are used with the spectral setup, desired angular resolution, </a:t>
            </a:r>
            <a:r>
              <a:rPr lang="en-US" b="1" dirty="0" err="1">
                <a:solidFill>
                  <a:srgbClr val="000000"/>
                </a:solidFill>
              </a:rPr>
              <a:t>rms</a:t>
            </a:r>
            <a:r>
              <a:rPr lang="en-US" b="1" dirty="0">
                <a:solidFill>
                  <a:srgbClr val="000000"/>
                </a:solidFill>
              </a:rPr>
              <a:t>, to set the S/N, dynamic range and overall project viability</a:t>
            </a:r>
          </a:p>
        </p:txBody>
      </p:sp>
      <p:sp>
        <p:nvSpPr>
          <p:cNvPr id="29" name="Rounded Rectangle 28"/>
          <p:cNvSpPr/>
          <p:nvPr/>
        </p:nvSpPr>
        <p:spPr>
          <a:xfrm>
            <a:off x="381000" y="3657600"/>
            <a:ext cx="1752599" cy="914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Rectangular mosaic or 1/more </a:t>
            </a:r>
            <a:r>
              <a:rPr lang="en-US" b="1" dirty="0" err="1">
                <a:solidFill>
                  <a:srgbClr val="000000"/>
                </a:solidFill>
              </a:rPr>
              <a:t>pointings</a:t>
            </a:r>
            <a:r>
              <a:rPr lang="en-US" b="1" dirty="0">
                <a:solidFill>
                  <a:srgbClr val="000000"/>
                </a:solidFill>
              </a:rPr>
              <a:t>?</a:t>
            </a:r>
          </a:p>
        </p:txBody>
      </p:sp>
      <p:sp>
        <p:nvSpPr>
          <p:cNvPr id="32" name="Rounded Rectangle 31"/>
          <p:cNvSpPr/>
          <p:nvPr/>
        </p:nvSpPr>
        <p:spPr>
          <a:xfrm>
            <a:off x="7315201" y="4648200"/>
            <a:ext cx="1752599" cy="7620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Cycle3:</a:t>
            </a:r>
            <a:r>
              <a:rPr lang="en-US" b="1" dirty="0">
                <a:solidFill>
                  <a:srgbClr val="FF0000"/>
                </a:solidFill>
              </a:rPr>
              <a:t> </a:t>
            </a:r>
            <a:r>
              <a:rPr lang="en-US" b="1" dirty="0" err="1">
                <a:solidFill>
                  <a:srgbClr val="000000"/>
                </a:solidFill>
              </a:rPr>
              <a:t>Linewidth</a:t>
            </a:r>
            <a:r>
              <a:rPr lang="en-US" b="1" i="1" dirty="0">
                <a:solidFill>
                  <a:srgbClr val="000000"/>
                </a:solidFill>
              </a:rPr>
              <a:t> only</a:t>
            </a:r>
            <a:r>
              <a:rPr lang="en-US" b="1" dirty="0">
                <a:solidFill>
                  <a:srgbClr val="000000"/>
                </a:solidFill>
              </a:rPr>
              <a:t> given in</a:t>
            </a:r>
          </a:p>
          <a:p>
            <a:pPr algn="ctr"/>
            <a:r>
              <a:rPr lang="en-US" b="1" dirty="0">
                <a:solidFill>
                  <a:srgbClr val="000000"/>
                </a:solidFill>
              </a:rPr>
              <a:t> velocity units </a:t>
            </a:r>
          </a:p>
          <a:p>
            <a:pPr algn="ctr"/>
            <a:r>
              <a:rPr lang="en-US" b="1" dirty="0">
                <a:solidFill>
                  <a:srgbClr val="000000"/>
                </a:solidFill>
              </a:rPr>
              <a:t>km/s or m/s</a:t>
            </a:r>
          </a:p>
        </p:txBody>
      </p:sp>
      <p:sp>
        <p:nvSpPr>
          <p:cNvPr id="33" name="Rounded Rectangle 32"/>
          <p:cNvSpPr/>
          <p:nvPr/>
        </p:nvSpPr>
        <p:spPr>
          <a:xfrm>
            <a:off x="3048000" y="533400"/>
            <a:ext cx="5943600" cy="304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FF0000"/>
                </a:solidFill>
              </a:rPr>
              <a:t>New:  Cycle 4</a:t>
            </a:r>
            <a:r>
              <a:rPr lang="en-US" b="1" dirty="0">
                <a:solidFill>
                  <a:srgbClr val="000000"/>
                </a:solidFill>
              </a:rPr>
              <a:t> OT defaults to ICRS, the standard radio coordinate system </a:t>
            </a:r>
          </a:p>
        </p:txBody>
      </p:sp>
      <p:cxnSp>
        <p:nvCxnSpPr>
          <p:cNvPr id="34" name="Straight Arrow Connector 33"/>
          <p:cNvCxnSpPr/>
          <p:nvPr/>
        </p:nvCxnSpPr>
        <p:spPr>
          <a:xfrm flipH="1" flipV="1">
            <a:off x="6934200" y="4191000"/>
            <a:ext cx="60960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953000" y="914400"/>
            <a:ext cx="381000" cy="838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descr="Screen Shot 2016-01-20 at 12.32.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1714500"/>
            <a:ext cx="1917700" cy="495300"/>
          </a:xfrm>
          <a:prstGeom prst="rect">
            <a:avLst/>
          </a:prstGeom>
        </p:spPr>
      </p:pic>
      <p:sp>
        <p:nvSpPr>
          <p:cNvPr id="27" name="Rectangle 26"/>
          <p:cNvSpPr/>
          <p:nvPr/>
        </p:nvSpPr>
        <p:spPr bwMode="auto">
          <a:xfrm>
            <a:off x="0" y="0"/>
            <a:ext cx="9144000" cy="6858000"/>
          </a:xfrm>
          <a:prstGeom prst="rect">
            <a:avLst/>
          </a:prstGeom>
          <a:solidFill>
            <a:schemeClr val="bg1">
              <a:lumMod val="85000"/>
              <a:alpha val="86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31" name="Rounded Rectangle 30"/>
          <p:cNvSpPr/>
          <p:nvPr/>
        </p:nvSpPr>
        <p:spPr>
          <a:xfrm>
            <a:off x="3429000" y="2590800"/>
            <a:ext cx="3276600" cy="1828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 resulting clusters have a maximum separation between sources of 1</a:t>
            </a:r>
            <a:r>
              <a:rPr lang="en-US" sz="1800" b="1" baseline="30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a:t>
            </a:r>
            <a:r>
              <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for long baseline configurations and 10</a:t>
            </a:r>
            <a:r>
              <a:rPr lang="en-US" sz="1800" b="1" baseline="30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a:t>
            </a:r>
            <a:r>
              <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otherwise</a:t>
            </a:r>
          </a:p>
        </p:txBody>
      </p:sp>
      <p:sp>
        <p:nvSpPr>
          <p:cNvPr id="36" name="Rounded Rectangle 35">
            <a:extLst>
              <a:ext uri="{FF2B5EF4-FFF2-40B4-BE49-F238E27FC236}">
                <a16:creationId xmlns:a16="http://schemas.microsoft.com/office/drawing/2014/main" id="{7DDA1C36-D8FF-834A-A1C0-113D6FCC2138}"/>
              </a:ext>
            </a:extLst>
          </p:cNvPr>
          <p:cNvSpPr/>
          <p:nvPr/>
        </p:nvSpPr>
        <p:spPr>
          <a:xfrm>
            <a:off x="3429000" y="685800"/>
            <a:ext cx="3276600" cy="1762651"/>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 10</a:t>
            </a:r>
            <a:r>
              <a:rPr lang="en-US" sz="1800" b="1" baseline="300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a:t>
            </a:r>
            <a:r>
              <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limitation on source separation in a Science Goal was removed in Cycle 4. The OT groups targets using hierarchical clustering</a:t>
            </a:r>
          </a:p>
        </p:txBody>
      </p:sp>
      <p:sp>
        <p:nvSpPr>
          <p:cNvPr id="37" name="Rounded Rectangle 36">
            <a:extLst>
              <a:ext uri="{FF2B5EF4-FFF2-40B4-BE49-F238E27FC236}">
                <a16:creationId xmlns:a16="http://schemas.microsoft.com/office/drawing/2014/main" id="{5044ACE8-8429-0545-AFDE-6BD857FE237B}"/>
              </a:ext>
            </a:extLst>
          </p:cNvPr>
          <p:cNvSpPr/>
          <p:nvPr/>
        </p:nvSpPr>
        <p:spPr>
          <a:xfrm>
            <a:off x="3429000" y="4638149"/>
            <a:ext cx="3276600" cy="205303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 resulting clusters and the configurations that will be used to observe them can be examined using the time estimate at the Ctrl &amp; Performance node</a:t>
            </a:r>
          </a:p>
        </p:txBody>
      </p:sp>
    </p:spTree>
    <p:extLst>
      <p:ext uri="{BB962C8B-B14F-4D97-AF65-F5344CB8AC3E}">
        <p14:creationId xmlns:p14="http://schemas.microsoft.com/office/powerpoint/2010/main" val="3579965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732"/>
            <a:ext cx="9144000" cy="6142535"/>
          </a:xfrm>
          <a:prstGeom prst="rect">
            <a:avLst/>
          </a:prstGeom>
        </p:spPr>
      </p:pic>
      <p:sp>
        <p:nvSpPr>
          <p:cNvPr id="6" name="Rounded Rectangle 5"/>
          <p:cNvSpPr/>
          <p:nvPr/>
        </p:nvSpPr>
        <p:spPr>
          <a:xfrm>
            <a:off x="5562600" y="3886200"/>
            <a:ext cx="3174541" cy="8382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Rounded Rectangle 4"/>
          <p:cNvSpPr/>
          <p:nvPr/>
        </p:nvSpPr>
        <p:spPr>
          <a:xfrm>
            <a:off x="4724400" y="990600"/>
            <a:ext cx="3122740" cy="674262"/>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a:off x="4800600" y="1066800"/>
            <a:ext cx="3967255" cy="523220"/>
          </a:xfrm>
          <a:prstGeom prst="rect">
            <a:avLst/>
          </a:prstGeom>
          <a:noFill/>
        </p:spPr>
        <p:txBody>
          <a:bodyPr wrap="square" rtlCol="0">
            <a:spAutoFit/>
          </a:bodyPr>
          <a:lstStyle/>
          <a:p>
            <a:r>
              <a:rPr lang="en-US" sz="1400" b="1" dirty="0"/>
              <a:t>The Spatial tab gives a graphical visualization of the Field Setup. </a:t>
            </a:r>
          </a:p>
        </p:txBody>
      </p:sp>
      <p:sp>
        <p:nvSpPr>
          <p:cNvPr id="4" name="TextBox 3"/>
          <p:cNvSpPr txBox="1"/>
          <p:nvPr/>
        </p:nvSpPr>
        <p:spPr>
          <a:xfrm>
            <a:off x="5689141" y="3962400"/>
            <a:ext cx="2971800" cy="584776"/>
          </a:xfrm>
          <a:prstGeom prst="rect">
            <a:avLst/>
          </a:prstGeom>
          <a:noFill/>
        </p:spPr>
        <p:txBody>
          <a:bodyPr wrap="square" rtlCol="0">
            <a:spAutoFit/>
          </a:bodyPr>
          <a:lstStyle/>
          <a:p>
            <a:r>
              <a:rPr lang="en-US" sz="1600" b="1" dirty="0"/>
              <a:t>Select a background image from an online image server</a:t>
            </a:r>
          </a:p>
        </p:txBody>
      </p:sp>
      <p:sp>
        <p:nvSpPr>
          <p:cNvPr id="7" name="Oval 6"/>
          <p:cNvSpPr/>
          <p:nvPr/>
        </p:nvSpPr>
        <p:spPr>
          <a:xfrm>
            <a:off x="2092193" y="1068706"/>
            <a:ext cx="955807" cy="405866"/>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5" idx="1"/>
          </p:cNvCxnSpPr>
          <p:nvPr/>
        </p:nvCxnSpPr>
        <p:spPr>
          <a:xfrm flipH="1" flipV="1">
            <a:off x="3124200" y="1295400"/>
            <a:ext cx="1600200" cy="3233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4543359" y="4425255"/>
            <a:ext cx="968900" cy="98494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0" y="0"/>
            <a:ext cx="6019800" cy="646331"/>
          </a:xfrm>
          <a:prstGeom prst="rect">
            <a:avLst/>
          </a:prstGeom>
          <a:noFill/>
        </p:spPr>
        <p:txBody>
          <a:bodyPr wrap="square" rtlCol="0">
            <a:spAutoFit/>
          </a:bodyPr>
          <a:lstStyle/>
          <a:p>
            <a:r>
              <a:rPr lang="en-US" sz="1800" dirty="0">
                <a:solidFill>
                  <a:srgbClr val="FF0000"/>
                </a:solidFill>
              </a:rPr>
              <a:t>The spatial visualizer</a:t>
            </a:r>
          </a:p>
          <a:p>
            <a:endParaRPr lang="en-US" sz="1800" dirty="0">
              <a:solidFill>
                <a:srgbClr val="FF0000"/>
              </a:solidFill>
            </a:endParaRPr>
          </a:p>
        </p:txBody>
      </p:sp>
      <p:sp>
        <p:nvSpPr>
          <p:cNvPr id="12" name="Rounded Rectangle 11"/>
          <p:cNvSpPr/>
          <p:nvPr/>
        </p:nvSpPr>
        <p:spPr>
          <a:xfrm>
            <a:off x="76200" y="3048000"/>
            <a:ext cx="1600200" cy="8382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 when you click on this node you will now land on its visualizer tab</a:t>
            </a:r>
          </a:p>
        </p:txBody>
      </p:sp>
      <p:cxnSp>
        <p:nvCxnSpPr>
          <p:cNvPr id="13" name="Straight Arrow Connector 12"/>
          <p:cNvCxnSpPr/>
          <p:nvPr/>
        </p:nvCxnSpPr>
        <p:spPr>
          <a:xfrm flipV="1">
            <a:off x="228600" y="2286000"/>
            <a:ext cx="609600" cy="76200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447800" y="1327732"/>
            <a:ext cx="533400" cy="8820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5DF7ABE-C32A-3544-83AA-F2566FB1C354}"/>
              </a:ext>
            </a:extLst>
          </p:cNvPr>
          <p:cNvCxnSpPr>
            <a:cxnSpLocks/>
          </p:cNvCxnSpPr>
          <p:nvPr/>
        </p:nvCxnSpPr>
        <p:spPr>
          <a:xfrm flipH="1" flipV="1">
            <a:off x="4267201" y="3505201"/>
            <a:ext cx="276158" cy="175259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970801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0" y="624016"/>
            <a:ext cx="9144000" cy="5700584"/>
          </a:xfrm>
          <a:prstGeom prst="rect">
            <a:avLst/>
          </a:prstGeom>
        </p:spPr>
      </p:pic>
      <p:sp>
        <p:nvSpPr>
          <p:cNvPr id="6" name="Rounded Rectangle 5"/>
          <p:cNvSpPr/>
          <p:nvPr/>
        </p:nvSpPr>
        <p:spPr>
          <a:xfrm>
            <a:off x="4267200" y="1143000"/>
            <a:ext cx="4572000" cy="192375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a:off x="4495800" y="1295400"/>
            <a:ext cx="4518194" cy="1815882"/>
          </a:xfrm>
          <a:prstGeom prst="rect">
            <a:avLst/>
          </a:prstGeom>
          <a:noFill/>
        </p:spPr>
        <p:txBody>
          <a:bodyPr wrap="square" rtlCol="0">
            <a:spAutoFit/>
          </a:bodyPr>
          <a:lstStyle/>
          <a:p>
            <a:r>
              <a:rPr lang="en-US" sz="1600" b="1" dirty="0"/>
              <a:t>Setting up the mosaic in the Field Setup</a:t>
            </a:r>
          </a:p>
          <a:p>
            <a:endParaRPr lang="en-US" sz="1600" b="1" dirty="0"/>
          </a:p>
          <a:p>
            <a:r>
              <a:rPr lang="en-US" sz="1600" b="1" dirty="0"/>
              <a:t>Define the length, width and position angle of the region to mosaic.  Default is to separate the field centers by about 48% of the primary beam (the Nyquist rate).</a:t>
            </a:r>
            <a:r>
              <a:rPr lang="en-US" sz="1600" b="1" dirty="0">
                <a:solidFill>
                  <a:srgbClr val="FF0000"/>
                </a:solidFill>
              </a:rPr>
              <a:t>  </a:t>
            </a:r>
          </a:p>
          <a:p>
            <a:r>
              <a:rPr lang="en-US" sz="1600" b="1" dirty="0">
                <a:solidFill>
                  <a:schemeClr val="bg1"/>
                </a:solidFill>
              </a:rPr>
              <a:t>HPBWs for 12m antennas are 1.13</a:t>
            </a:r>
            <a:r>
              <a:rPr lang="en-US" sz="1600" dirty="0">
                <a:solidFill>
                  <a:schemeClr val="bg1"/>
                </a:solidFill>
                <a:latin typeface="Symbol" charset="2"/>
                <a:ea typeface="Symbol" charset="2"/>
                <a:cs typeface="Symbol" charset="2"/>
              </a:rPr>
              <a:t>l/</a:t>
            </a:r>
            <a:r>
              <a:rPr lang="en-US" sz="1600" b="1" dirty="0">
                <a:solidFill>
                  <a:schemeClr val="bg1"/>
                </a:solidFill>
              </a:rPr>
              <a:t>D</a:t>
            </a:r>
          </a:p>
        </p:txBody>
      </p:sp>
      <p:sp>
        <p:nvSpPr>
          <p:cNvPr id="21" name="Rounded Rectangle 20"/>
          <p:cNvSpPr/>
          <p:nvPr/>
        </p:nvSpPr>
        <p:spPr>
          <a:xfrm>
            <a:off x="2971800" y="5410200"/>
            <a:ext cx="1600200" cy="990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 name="TextBox 3"/>
          <p:cNvSpPr txBox="1"/>
          <p:nvPr/>
        </p:nvSpPr>
        <p:spPr>
          <a:xfrm>
            <a:off x="3048000" y="5486400"/>
            <a:ext cx="1675936" cy="830997"/>
          </a:xfrm>
          <a:prstGeom prst="rect">
            <a:avLst/>
          </a:prstGeom>
          <a:noFill/>
        </p:spPr>
        <p:txBody>
          <a:bodyPr wrap="square" rtlCol="0">
            <a:spAutoFit/>
          </a:bodyPr>
          <a:lstStyle/>
          <a:p>
            <a:r>
              <a:rPr lang="en-US" sz="1600" b="1" dirty="0"/>
              <a:t>No more than 150 12m Array </a:t>
            </a:r>
            <a:r>
              <a:rPr lang="en-US" sz="1600" b="1" dirty="0" err="1"/>
              <a:t>pointings</a:t>
            </a:r>
            <a:endParaRPr lang="en-US" sz="1600" b="1" dirty="0"/>
          </a:p>
        </p:txBody>
      </p:sp>
      <p:sp>
        <p:nvSpPr>
          <p:cNvPr id="22" name="Rounded Rectangle 21"/>
          <p:cNvSpPr/>
          <p:nvPr/>
        </p:nvSpPr>
        <p:spPr>
          <a:xfrm>
            <a:off x="7467600" y="4191000"/>
            <a:ext cx="1669390" cy="106703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extBox 4"/>
          <p:cNvSpPr txBox="1"/>
          <p:nvPr/>
        </p:nvSpPr>
        <p:spPr>
          <a:xfrm>
            <a:off x="7529183" y="4191000"/>
            <a:ext cx="1610470" cy="1077218"/>
          </a:xfrm>
          <a:prstGeom prst="rect">
            <a:avLst/>
          </a:prstGeom>
          <a:noFill/>
        </p:spPr>
        <p:txBody>
          <a:bodyPr wrap="square" rtlCol="0">
            <a:spAutoFit/>
          </a:bodyPr>
          <a:lstStyle/>
          <a:p>
            <a:r>
              <a:rPr lang="en-US" sz="1600" b="1" dirty="0"/>
              <a:t>Estimated number of 7m Array </a:t>
            </a:r>
            <a:r>
              <a:rPr lang="en-US" sz="1600" b="1" dirty="0" err="1"/>
              <a:t>pointings</a:t>
            </a:r>
            <a:endParaRPr lang="en-US" sz="1600" b="1" dirty="0"/>
          </a:p>
        </p:txBody>
      </p:sp>
      <p:sp>
        <p:nvSpPr>
          <p:cNvPr id="9" name="Oval 8"/>
          <p:cNvSpPr/>
          <p:nvPr/>
        </p:nvSpPr>
        <p:spPr>
          <a:xfrm>
            <a:off x="5010528" y="4804936"/>
            <a:ext cx="2461532" cy="1129226"/>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639005" y="5951464"/>
            <a:ext cx="1204579" cy="37313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858000" y="5951464"/>
            <a:ext cx="1204579" cy="37313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9" idx="0"/>
          </p:cNvCxnSpPr>
          <p:nvPr/>
        </p:nvCxnSpPr>
        <p:spPr>
          <a:xfrm flipH="1">
            <a:off x="6241294" y="3124200"/>
            <a:ext cx="159506" cy="1680736"/>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3"/>
          </p:cNvCxnSpPr>
          <p:nvPr/>
        </p:nvCxnSpPr>
        <p:spPr>
          <a:xfrm>
            <a:off x="4723936" y="5901899"/>
            <a:ext cx="838664" cy="19410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cxnSpLocks/>
            <a:stCxn id="5" idx="2"/>
          </p:cNvCxnSpPr>
          <p:nvPr/>
        </p:nvCxnSpPr>
        <p:spPr>
          <a:xfrm flipH="1">
            <a:off x="7848600" y="5268218"/>
            <a:ext cx="485818" cy="675382"/>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76200" y="0"/>
            <a:ext cx="6019800" cy="369332"/>
          </a:xfrm>
          <a:prstGeom prst="rect">
            <a:avLst/>
          </a:prstGeom>
          <a:noFill/>
        </p:spPr>
        <p:txBody>
          <a:bodyPr wrap="square" rtlCol="0">
            <a:spAutoFit/>
          </a:bodyPr>
          <a:lstStyle/>
          <a:p>
            <a:r>
              <a:rPr lang="en-US" sz="1800" dirty="0">
                <a:solidFill>
                  <a:srgbClr val="FF0000"/>
                </a:solidFill>
              </a:rPr>
              <a:t>Crafting mosaics</a:t>
            </a:r>
          </a:p>
        </p:txBody>
      </p:sp>
    </p:spTree>
    <p:extLst>
      <p:ext uri="{BB962C8B-B14F-4D97-AF65-F5344CB8AC3E}">
        <p14:creationId xmlns:p14="http://schemas.microsoft.com/office/powerpoint/2010/main" val="385286148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5763"/>
            <a:ext cx="8229600" cy="909637"/>
          </a:xfrm>
        </p:spPr>
        <p:txBody>
          <a:bodyPr/>
          <a:lstStyle/>
          <a:p>
            <a:r>
              <a:rPr lang="en-US" dirty="0"/>
              <a:t>ALMA Cycle 11 Planning</a:t>
            </a:r>
            <a:br>
              <a:rPr lang="en-US" dirty="0"/>
            </a:br>
            <a:r>
              <a:rPr lang="en-US" sz="1400" dirty="0">
                <a:hlinkClick r:id="rId2"/>
              </a:rPr>
              <a:t>https://</a:t>
            </a:r>
            <a:r>
              <a:rPr lang="en-US" sz="1400" dirty="0" err="1">
                <a:hlinkClick r:id="rId2"/>
              </a:rPr>
              <a:t>almascience.nrao.edu</a:t>
            </a:r>
            <a:r>
              <a:rPr lang="en-US" sz="1400" dirty="0">
                <a:hlinkClick r:id="rId2"/>
              </a:rPr>
              <a:t>/proposing/call-for-proposals</a:t>
            </a:r>
            <a:endParaRPr lang="en-US" dirty="0"/>
          </a:p>
        </p:txBody>
      </p:sp>
      <p:sp>
        <p:nvSpPr>
          <p:cNvPr id="10" name="TextBox 9">
            <a:extLst>
              <a:ext uri="{FF2B5EF4-FFF2-40B4-BE49-F238E27FC236}">
                <a16:creationId xmlns:a16="http://schemas.microsoft.com/office/drawing/2014/main" id="{54C6D00C-7BF4-C449-922D-07C276EF8FB5}"/>
              </a:ext>
            </a:extLst>
          </p:cNvPr>
          <p:cNvSpPr txBox="1"/>
          <p:nvPr/>
        </p:nvSpPr>
        <p:spPr>
          <a:xfrm>
            <a:off x="2400300" y="5063188"/>
            <a:ext cx="4343400" cy="1200329"/>
          </a:xfrm>
          <a:prstGeom prst="rect">
            <a:avLst/>
          </a:prstGeom>
          <a:noFill/>
        </p:spPr>
        <p:txBody>
          <a:bodyPr wrap="square" rtlCol="0">
            <a:spAutoFit/>
          </a:bodyPr>
          <a:lstStyle/>
          <a:p>
            <a:pPr algn="ctr"/>
            <a:endParaRPr lang="en-US" b="1" dirty="0">
              <a:solidFill>
                <a:srgbClr val="C00000"/>
              </a:solidFill>
            </a:endParaRPr>
          </a:p>
          <a:p>
            <a:pPr algn="ctr"/>
            <a:r>
              <a:rPr lang="en-US" b="1" dirty="0">
                <a:solidFill>
                  <a:schemeClr val="tx1">
                    <a:lumMod val="75000"/>
                    <a:lumOff val="25000"/>
                  </a:schemeClr>
                </a:solidFill>
              </a:rPr>
              <a:t>As in Cycle 10, PI will no longer make small changes &amp; </a:t>
            </a:r>
          </a:p>
          <a:p>
            <a:pPr algn="ctr"/>
            <a:r>
              <a:rPr lang="en-US" b="1" dirty="0">
                <a:solidFill>
                  <a:schemeClr val="tx1">
                    <a:lumMod val="75000"/>
                    <a:lumOff val="25000"/>
                  </a:schemeClr>
                </a:solidFill>
              </a:rPr>
              <a:t>re-submit projects in early summer </a:t>
            </a:r>
          </a:p>
          <a:p>
            <a:pPr algn="ctr"/>
            <a:endParaRPr lang="en-US" b="1" dirty="0">
              <a:solidFill>
                <a:schemeClr val="tx1">
                  <a:lumMod val="75000"/>
                  <a:lumOff val="25000"/>
                </a:schemeClr>
              </a:solidFill>
            </a:endParaRPr>
          </a:p>
          <a:p>
            <a:pPr algn="ctr"/>
            <a:r>
              <a:rPr lang="en-US" b="1" dirty="0">
                <a:solidFill>
                  <a:schemeClr val="tx1">
                    <a:lumMod val="75000"/>
                    <a:lumOff val="25000"/>
                  </a:schemeClr>
                </a:solidFill>
              </a:rPr>
              <a:t> Changes to accepted projects will be made via the helpdesk </a:t>
            </a:r>
          </a:p>
        </p:txBody>
      </p:sp>
      <p:sp>
        <p:nvSpPr>
          <p:cNvPr id="5" name="TextBox 4">
            <a:extLst>
              <a:ext uri="{FF2B5EF4-FFF2-40B4-BE49-F238E27FC236}">
                <a16:creationId xmlns:a16="http://schemas.microsoft.com/office/drawing/2014/main" id="{A50B0A9D-BDAB-1A4C-B453-2F6D514E59FF}"/>
              </a:ext>
            </a:extLst>
          </p:cNvPr>
          <p:cNvSpPr txBox="1"/>
          <p:nvPr/>
        </p:nvSpPr>
        <p:spPr>
          <a:xfrm>
            <a:off x="345334" y="1352224"/>
            <a:ext cx="7086600" cy="1169551"/>
          </a:xfrm>
          <a:prstGeom prst="rect">
            <a:avLst/>
          </a:prstGeom>
          <a:noFill/>
        </p:spPr>
        <p:txBody>
          <a:bodyPr wrap="square" rtlCol="0">
            <a:spAutoFit/>
          </a:bodyPr>
          <a:lstStyle/>
          <a:p>
            <a:r>
              <a:rPr lang="en-US" sz="1400" b="1" dirty="0"/>
              <a:t>ALMA Cycle 11 will start in October 2024 and will span 12 months.  The JAO anticipates having 4300 hours for approved science observations on the 12-m Array and 4300 hours on the Atacama Compact Array (ACA), also known as the Morita Array. </a:t>
            </a:r>
            <a:r>
              <a:rPr lang="en-US" sz="1400" b="1" dirty="0">
                <a:solidFill>
                  <a:srgbClr val="C00000"/>
                </a:solidFill>
              </a:rPr>
              <a:t>Projects with observations in the highest-frequency Bands 8, 9, and 10 are strongly encouraged.</a:t>
            </a:r>
          </a:p>
        </p:txBody>
      </p:sp>
      <p:pic>
        <p:nvPicPr>
          <p:cNvPr id="9" name="Picture 8">
            <a:extLst>
              <a:ext uri="{FF2B5EF4-FFF2-40B4-BE49-F238E27FC236}">
                <a16:creationId xmlns:a16="http://schemas.microsoft.com/office/drawing/2014/main" id="{7863FEE4-4452-0E7E-A297-7133C040550F}"/>
              </a:ext>
            </a:extLst>
          </p:cNvPr>
          <p:cNvPicPr>
            <a:picLocks noChangeAspect="1"/>
          </p:cNvPicPr>
          <p:nvPr/>
        </p:nvPicPr>
        <p:blipFill rotWithShape="1">
          <a:blip r:embed="rId3"/>
          <a:srcRect r="2459"/>
          <a:stretch/>
        </p:blipFill>
        <p:spPr>
          <a:xfrm>
            <a:off x="370335" y="2578599"/>
            <a:ext cx="8403329" cy="2484589"/>
          </a:xfrm>
          <a:prstGeom prst="rect">
            <a:avLst/>
          </a:prstGeom>
        </p:spPr>
      </p:pic>
    </p:spTree>
    <p:extLst>
      <p:ext uri="{BB962C8B-B14F-4D97-AF65-F5344CB8AC3E}">
        <p14:creationId xmlns:p14="http://schemas.microsoft.com/office/powerpoint/2010/main" val="375069041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0" y="624016"/>
            <a:ext cx="9144000" cy="5700584"/>
          </a:xfrm>
          <a:prstGeom prst="rect">
            <a:avLst/>
          </a:prstGeom>
        </p:spPr>
      </p:pic>
      <p:sp>
        <p:nvSpPr>
          <p:cNvPr id="6" name="Rounded Rectangle 5"/>
          <p:cNvSpPr/>
          <p:nvPr/>
        </p:nvSpPr>
        <p:spPr>
          <a:xfrm>
            <a:off x="4267200" y="1143000"/>
            <a:ext cx="4572000" cy="192375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a:off x="4495800" y="1295400"/>
            <a:ext cx="4518194" cy="1815882"/>
          </a:xfrm>
          <a:prstGeom prst="rect">
            <a:avLst/>
          </a:prstGeom>
          <a:noFill/>
        </p:spPr>
        <p:txBody>
          <a:bodyPr wrap="square" rtlCol="0">
            <a:spAutoFit/>
          </a:bodyPr>
          <a:lstStyle/>
          <a:p>
            <a:r>
              <a:rPr lang="en-US" sz="1600" b="1" dirty="0"/>
              <a:t>Setting up the mosaic in the Field Setup</a:t>
            </a:r>
          </a:p>
          <a:p>
            <a:endParaRPr lang="en-US" sz="1600" b="1" dirty="0"/>
          </a:p>
          <a:p>
            <a:r>
              <a:rPr lang="en-US" sz="1600" b="1" dirty="0"/>
              <a:t>Define the length, width and position angle of the region to mosaic.  Default is to separate the field centers by about 48% of the primary beam (the Nyquist rate).</a:t>
            </a:r>
            <a:r>
              <a:rPr lang="en-US" sz="1600" b="1" dirty="0">
                <a:solidFill>
                  <a:srgbClr val="FF0000"/>
                </a:solidFill>
              </a:rPr>
              <a:t>  </a:t>
            </a:r>
          </a:p>
          <a:p>
            <a:r>
              <a:rPr lang="en-US" sz="1600" b="1" dirty="0">
                <a:solidFill>
                  <a:srgbClr val="FF0000"/>
                </a:solidFill>
              </a:rPr>
              <a:t>HPBW for the 12m antennas are 1.13</a:t>
            </a:r>
            <a:r>
              <a:rPr lang="en-US" sz="1600" dirty="0">
                <a:solidFill>
                  <a:srgbClr val="FF0000"/>
                </a:solidFill>
                <a:latin typeface="Symbol" charset="2"/>
                <a:ea typeface="Symbol" charset="2"/>
                <a:cs typeface="Symbol" charset="2"/>
              </a:rPr>
              <a:t>l/</a:t>
            </a:r>
            <a:r>
              <a:rPr lang="en-US" sz="1600" b="1" dirty="0">
                <a:solidFill>
                  <a:srgbClr val="FF0000"/>
                </a:solidFill>
              </a:rPr>
              <a:t>D</a:t>
            </a:r>
          </a:p>
        </p:txBody>
      </p:sp>
      <p:sp>
        <p:nvSpPr>
          <p:cNvPr id="21" name="Rounded Rectangle 20"/>
          <p:cNvSpPr/>
          <p:nvPr/>
        </p:nvSpPr>
        <p:spPr>
          <a:xfrm>
            <a:off x="2971800" y="5410200"/>
            <a:ext cx="1600200" cy="990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 name="TextBox 3"/>
          <p:cNvSpPr txBox="1"/>
          <p:nvPr/>
        </p:nvSpPr>
        <p:spPr>
          <a:xfrm>
            <a:off x="3048000" y="5486400"/>
            <a:ext cx="1675936" cy="830997"/>
          </a:xfrm>
          <a:prstGeom prst="rect">
            <a:avLst/>
          </a:prstGeom>
          <a:noFill/>
        </p:spPr>
        <p:txBody>
          <a:bodyPr wrap="square" rtlCol="0">
            <a:spAutoFit/>
          </a:bodyPr>
          <a:lstStyle/>
          <a:p>
            <a:r>
              <a:rPr lang="en-US" sz="1600" b="1" dirty="0"/>
              <a:t>No more than 150 12m Array </a:t>
            </a:r>
            <a:r>
              <a:rPr lang="en-US" sz="1600" b="1" dirty="0" err="1"/>
              <a:t>pointings</a:t>
            </a:r>
            <a:r>
              <a:rPr lang="en-US" sz="1600" b="1" dirty="0"/>
              <a:t>.</a:t>
            </a:r>
          </a:p>
        </p:txBody>
      </p:sp>
      <p:sp>
        <p:nvSpPr>
          <p:cNvPr id="22" name="Rounded Rectangle 21"/>
          <p:cNvSpPr/>
          <p:nvPr/>
        </p:nvSpPr>
        <p:spPr>
          <a:xfrm>
            <a:off x="7467600" y="4191000"/>
            <a:ext cx="1669390" cy="106703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extBox 4"/>
          <p:cNvSpPr txBox="1"/>
          <p:nvPr/>
        </p:nvSpPr>
        <p:spPr>
          <a:xfrm>
            <a:off x="7529183" y="4191000"/>
            <a:ext cx="1610470" cy="1077218"/>
          </a:xfrm>
          <a:prstGeom prst="rect">
            <a:avLst/>
          </a:prstGeom>
          <a:noFill/>
        </p:spPr>
        <p:txBody>
          <a:bodyPr wrap="square" rtlCol="0">
            <a:spAutoFit/>
          </a:bodyPr>
          <a:lstStyle/>
          <a:p>
            <a:r>
              <a:rPr lang="en-US" sz="1600" b="1" dirty="0"/>
              <a:t>Estimated number of 7m Array </a:t>
            </a:r>
            <a:r>
              <a:rPr lang="en-US" sz="1600" b="1" dirty="0" err="1"/>
              <a:t>pointings</a:t>
            </a:r>
            <a:endParaRPr lang="en-US" sz="1600" b="1" dirty="0"/>
          </a:p>
        </p:txBody>
      </p:sp>
      <p:sp>
        <p:nvSpPr>
          <p:cNvPr id="9" name="Oval 8"/>
          <p:cNvSpPr/>
          <p:nvPr/>
        </p:nvSpPr>
        <p:spPr>
          <a:xfrm>
            <a:off x="5010528" y="4804936"/>
            <a:ext cx="2461532" cy="1129226"/>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639005" y="5951464"/>
            <a:ext cx="1204579" cy="37313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858000" y="5951464"/>
            <a:ext cx="1204579" cy="37313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a:endCxn id="9" idx="0"/>
          </p:cNvCxnSpPr>
          <p:nvPr/>
        </p:nvCxnSpPr>
        <p:spPr>
          <a:xfrm flipH="1">
            <a:off x="6241294" y="3124200"/>
            <a:ext cx="159506" cy="1680736"/>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 idx="3"/>
          </p:cNvCxnSpPr>
          <p:nvPr/>
        </p:nvCxnSpPr>
        <p:spPr>
          <a:xfrm>
            <a:off x="4723936" y="5901899"/>
            <a:ext cx="838664" cy="19410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cxnSpLocks/>
            <a:stCxn id="5" idx="2"/>
          </p:cNvCxnSpPr>
          <p:nvPr/>
        </p:nvCxnSpPr>
        <p:spPr>
          <a:xfrm flipH="1">
            <a:off x="7848600" y="5268218"/>
            <a:ext cx="485818" cy="675382"/>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76200" y="0"/>
            <a:ext cx="6019800" cy="369332"/>
          </a:xfrm>
          <a:prstGeom prst="rect">
            <a:avLst/>
          </a:prstGeom>
          <a:noFill/>
        </p:spPr>
        <p:txBody>
          <a:bodyPr wrap="square" rtlCol="0">
            <a:spAutoFit/>
          </a:bodyPr>
          <a:lstStyle/>
          <a:p>
            <a:r>
              <a:rPr lang="en-US" sz="1800" dirty="0">
                <a:solidFill>
                  <a:srgbClr val="FF0000"/>
                </a:solidFill>
              </a:rPr>
              <a:t>Crafting mosaics</a:t>
            </a:r>
          </a:p>
        </p:txBody>
      </p:sp>
      <p:sp>
        <p:nvSpPr>
          <p:cNvPr id="8" name="Rectangle 7">
            <a:extLst>
              <a:ext uri="{FF2B5EF4-FFF2-40B4-BE49-F238E27FC236}">
                <a16:creationId xmlns:a16="http://schemas.microsoft.com/office/drawing/2014/main" id="{4A71682C-7951-6845-894A-7DFC5C168F8B}"/>
              </a:ext>
            </a:extLst>
          </p:cNvPr>
          <p:cNvSpPr/>
          <p:nvPr/>
        </p:nvSpPr>
        <p:spPr bwMode="auto">
          <a:xfrm>
            <a:off x="0" y="624016"/>
            <a:ext cx="9144000" cy="5776784"/>
          </a:xfrm>
          <a:prstGeom prst="rect">
            <a:avLst/>
          </a:prstGeom>
          <a:solidFill>
            <a:schemeClr val="bg1">
              <a:alpha val="7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10" name="Group 9">
            <a:extLst>
              <a:ext uri="{FF2B5EF4-FFF2-40B4-BE49-F238E27FC236}">
                <a16:creationId xmlns:a16="http://schemas.microsoft.com/office/drawing/2014/main" id="{8FFEAD06-95FE-824C-8977-49CEBFE23094}"/>
              </a:ext>
            </a:extLst>
          </p:cNvPr>
          <p:cNvGrpSpPr/>
          <p:nvPr/>
        </p:nvGrpSpPr>
        <p:grpSpPr>
          <a:xfrm>
            <a:off x="101929" y="3886200"/>
            <a:ext cx="5308271" cy="1281843"/>
            <a:chOff x="101929" y="3810000"/>
            <a:chExt cx="5308271" cy="1281843"/>
          </a:xfrm>
        </p:grpSpPr>
        <p:sp>
          <p:nvSpPr>
            <p:cNvPr id="19" name="Rounded Rectangle 18">
              <a:extLst>
                <a:ext uri="{FF2B5EF4-FFF2-40B4-BE49-F238E27FC236}">
                  <a16:creationId xmlns:a16="http://schemas.microsoft.com/office/drawing/2014/main" id="{C9131686-A0FE-FD44-A18D-E9D950E30C38}"/>
                </a:ext>
              </a:extLst>
            </p:cNvPr>
            <p:cNvSpPr/>
            <p:nvPr/>
          </p:nvSpPr>
          <p:spPr>
            <a:xfrm>
              <a:off x="463764" y="3810000"/>
              <a:ext cx="4495800" cy="1281843"/>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E55A57F-97B9-A248-A31C-9ADFB5F9FD18}"/>
                </a:ext>
              </a:extLst>
            </p:cNvPr>
            <p:cNvSpPr txBox="1"/>
            <p:nvPr/>
          </p:nvSpPr>
          <p:spPr>
            <a:xfrm>
              <a:off x="101929" y="3858161"/>
              <a:ext cx="5308271" cy="1077218"/>
            </a:xfrm>
            <a:prstGeom prst="rect">
              <a:avLst/>
            </a:prstGeom>
            <a:noFill/>
          </p:spPr>
          <p:txBody>
            <a:bodyPr wrap="square" rtlCol="0">
              <a:spAutoFit/>
            </a:bodyPr>
            <a:lstStyle/>
            <a:p>
              <a:pPr algn="ctr"/>
              <a:r>
                <a:rPr lang="en-US" sz="1600" b="1" dirty="0"/>
                <a:t>Mosaicking is allowed for linear polarization continuum observing in Bands 3-7, both</a:t>
              </a:r>
            </a:p>
            <a:p>
              <a:pPr algn="ctr"/>
              <a:r>
                <a:rPr lang="en-US" sz="1600" b="1" dirty="0"/>
                <a:t>rectangular and custom - individual </a:t>
              </a:r>
              <a:r>
                <a:rPr lang="en-US" sz="1600" b="1" dirty="0" err="1"/>
                <a:t>pointings</a:t>
              </a:r>
              <a:r>
                <a:rPr lang="en-US" sz="1600" b="1" dirty="0"/>
                <a:t> overlapping at the beam FWHM</a:t>
              </a:r>
            </a:p>
          </p:txBody>
        </p:sp>
      </p:grpSp>
    </p:spTree>
    <p:extLst>
      <p:ext uri="{BB962C8B-B14F-4D97-AF65-F5344CB8AC3E}">
        <p14:creationId xmlns:p14="http://schemas.microsoft.com/office/powerpoint/2010/main" val="315938609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142535"/>
          </a:xfrm>
          <a:prstGeom prst="rect">
            <a:avLst/>
          </a:prstGeom>
        </p:spPr>
      </p:pic>
      <p:sp>
        <p:nvSpPr>
          <p:cNvPr id="11" name="Rounded Rectangle 10"/>
          <p:cNvSpPr/>
          <p:nvPr/>
        </p:nvSpPr>
        <p:spPr>
          <a:xfrm>
            <a:off x="1749776" y="5455103"/>
            <a:ext cx="5413024" cy="40063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accent2">
                  <a:lumMod val="40000"/>
                  <a:lumOff val="60000"/>
                </a:schemeClr>
              </a:solidFill>
            </a:endParaRPr>
          </a:p>
        </p:txBody>
      </p:sp>
      <p:sp>
        <p:nvSpPr>
          <p:cNvPr id="10" name="Rounded Rectangle 9"/>
          <p:cNvSpPr/>
          <p:nvPr/>
        </p:nvSpPr>
        <p:spPr>
          <a:xfrm>
            <a:off x="5715000" y="685800"/>
            <a:ext cx="2743200" cy="49096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accent2">
                  <a:lumMod val="40000"/>
                  <a:lumOff val="60000"/>
                </a:schemeClr>
              </a:solidFill>
            </a:endParaRPr>
          </a:p>
        </p:txBody>
      </p:sp>
      <p:sp>
        <p:nvSpPr>
          <p:cNvPr id="3" name="TextBox 2"/>
          <p:cNvSpPr txBox="1"/>
          <p:nvPr/>
        </p:nvSpPr>
        <p:spPr>
          <a:xfrm>
            <a:off x="5715000" y="762000"/>
            <a:ext cx="2971800" cy="307777"/>
          </a:xfrm>
          <a:prstGeom prst="rect">
            <a:avLst/>
          </a:prstGeom>
          <a:noFill/>
        </p:spPr>
        <p:txBody>
          <a:bodyPr wrap="square" rtlCol="0">
            <a:spAutoFit/>
          </a:bodyPr>
          <a:lstStyle/>
          <a:p>
            <a:r>
              <a:rPr lang="en-US" sz="1400" b="1" dirty="0"/>
              <a:t>You can load a local fits image</a:t>
            </a:r>
          </a:p>
        </p:txBody>
      </p:sp>
      <p:sp>
        <p:nvSpPr>
          <p:cNvPr id="4" name="TextBox 3"/>
          <p:cNvSpPr txBox="1"/>
          <p:nvPr/>
        </p:nvSpPr>
        <p:spPr>
          <a:xfrm>
            <a:off x="1828800" y="5486400"/>
            <a:ext cx="5257800" cy="369332"/>
          </a:xfrm>
          <a:prstGeom prst="rect">
            <a:avLst/>
          </a:prstGeom>
          <a:noFill/>
        </p:spPr>
        <p:txBody>
          <a:bodyPr wrap="square" rtlCol="0">
            <a:spAutoFit/>
          </a:bodyPr>
          <a:lstStyle/>
          <a:p>
            <a:r>
              <a:rPr lang="en-US" sz="1800" b="1" dirty="0"/>
              <a:t>You can turn on/off the mosaic beam pattern  </a:t>
            </a:r>
          </a:p>
        </p:txBody>
      </p:sp>
      <p:cxnSp>
        <p:nvCxnSpPr>
          <p:cNvPr id="6" name="Straight Arrow Connector 5"/>
          <p:cNvCxnSpPr>
            <a:cxnSpLocks/>
            <a:stCxn id="10" idx="1"/>
            <a:endCxn id="7" idx="7"/>
          </p:cNvCxnSpPr>
          <p:nvPr/>
        </p:nvCxnSpPr>
        <p:spPr>
          <a:xfrm flipH="1">
            <a:off x="2472478" y="931284"/>
            <a:ext cx="3242522" cy="73314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952804" y="1600200"/>
            <a:ext cx="608836" cy="43859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flipV="1">
            <a:off x="3962400" y="1828800"/>
            <a:ext cx="1857551" cy="3581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6200" y="-22086"/>
            <a:ext cx="6705600" cy="400110"/>
          </a:xfrm>
          <a:prstGeom prst="rect">
            <a:avLst/>
          </a:prstGeom>
          <a:noFill/>
        </p:spPr>
        <p:txBody>
          <a:bodyPr wrap="square" rtlCol="0">
            <a:spAutoFit/>
          </a:bodyPr>
          <a:lstStyle/>
          <a:p>
            <a:r>
              <a:rPr lang="en-US" sz="2000" dirty="0">
                <a:solidFill>
                  <a:srgbClr val="FF0000"/>
                </a:solidFill>
              </a:rPr>
              <a:t>Crafting mosaics</a:t>
            </a:r>
          </a:p>
        </p:txBody>
      </p:sp>
      <p:sp>
        <p:nvSpPr>
          <p:cNvPr id="14" name="TextBox 13"/>
          <p:cNvSpPr txBox="1"/>
          <p:nvPr/>
        </p:nvSpPr>
        <p:spPr>
          <a:xfrm>
            <a:off x="6705600" y="2298976"/>
            <a:ext cx="457200" cy="215623"/>
          </a:xfrm>
          <a:prstGeom prst="rect">
            <a:avLst/>
          </a:prstGeom>
          <a:solidFill>
            <a:schemeClr val="accent2">
              <a:lumMod val="40000"/>
              <a:lumOff val="60000"/>
            </a:schemeClr>
          </a:solidFill>
        </p:spPr>
        <p:txBody>
          <a:bodyPr wrap="square" rtlCol="0">
            <a:spAutoFit/>
          </a:bodyPr>
          <a:lstStyle/>
          <a:p>
            <a:r>
              <a:rPr lang="en-US" sz="800" dirty="0"/>
              <a:t>ICRS</a:t>
            </a:r>
          </a:p>
        </p:txBody>
      </p:sp>
    </p:spTree>
    <p:extLst>
      <p:ext uri="{BB962C8B-B14F-4D97-AF65-F5344CB8AC3E}">
        <p14:creationId xmlns:p14="http://schemas.microsoft.com/office/powerpoint/2010/main" val="209437784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732"/>
            <a:ext cx="9144000" cy="6142535"/>
          </a:xfrm>
          <a:prstGeom prst="rect">
            <a:avLst/>
          </a:prstGeom>
        </p:spPr>
      </p:pic>
      <p:sp>
        <p:nvSpPr>
          <p:cNvPr id="10" name="Rounded Rectangle 9"/>
          <p:cNvSpPr/>
          <p:nvPr/>
        </p:nvSpPr>
        <p:spPr>
          <a:xfrm>
            <a:off x="5715000" y="652032"/>
            <a:ext cx="2971800" cy="49096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 name="TextBox 2"/>
          <p:cNvSpPr txBox="1"/>
          <p:nvPr/>
        </p:nvSpPr>
        <p:spPr>
          <a:xfrm>
            <a:off x="5867400" y="759023"/>
            <a:ext cx="2819400" cy="307777"/>
          </a:xfrm>
          <a:prstGeom prst="rect">
            <a:avLst/>
          </a:prstGeom>
          <a:noFill/>
        </p:spPr>
        <p:txBody>
          <a:bodyPr wrap="square" rtlCol="0">
            <a:spAutoFit/>
          </a:bodyPr>
          <a:lstStyle/>
          <a:p>
            <a:r>
              <a:rPr lang="en-US" sz="1400" b="1" dirty="0"/>
              <a:t>You can load a local fits image</a:t>
            </a:r>
          </a:p>
        </p:txBody>
      </p:sp>
      <p:grpSp>
        <p:nvGrpSpPr>
          <p:cNvPr id="5" name="Group 4">
            <a:extLst>
              <a:ext uri="{FF2B5EF4-FFF2-40B4-BE49-F238E27FC236}">
                <a16:creationId xmlns:a16="http://schemas.microsoft.com/office/drawing/2014/main" id="{2043CF7E-EA90-9D4A-9A27-BE0CFC9EE183}"/>
              </a:ext>
            </a:extLst>
          </p:cNvPr>
          <p:cNvGrpSpPr/>
          <p:nvPr/>
        </p:nvGrpSpPr>
        <p:grpSpPr>
          <a:xfrm>
            <a:off x="1749776" y="5029200"/>
            <a:ext cx="5260624" cy="923330"/>
            <a:chOff x="1749776" y="5096470"/>
            <a:chExt cx="5260624" cy="923330"/>
          </a:xfrm>
        </p:grpSpPr>
        <p:sp>
          <p:nvSpPr>
            <p:cNvPr id="11" name="Rounded Rectangle 10"/>
            <p:cNvSpPr/>
            <p:nvPr/>
          </p:nvSpPr>
          <p:spPr>
            <a:xfrm>
              <a:off x="1749776" y="5364187"/>
              <a:ext cx="5183101" cy="655613"/>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 name="TextBox 3"/>
            <p:cNvSpPr txBox="1"/>
            <p:nvPr/>
          </p:nvSpPr>
          <p:spPr>
            <a:xfrm>
              <a:off x="1871353" y="5096470"/>
              <a:ext cx="5139047" cy="923330"/>
            </a:xfrm>
            <a:prstGeom prst="rect">
              <a:avLst/>
            </a:prstGeom>
            <a:noFill/>
          </p:spPr>
          <p:txBody>
            <a:bodyPr wrap="square" rtlCol="0">
              <a:spAutoFit/>
            </a:bodyPr>
            <a:lstStyle/>
            <a:p>
              <a:endParaRPr lang="en-US" sz="1800" b="1" dirty="0"/>
            </a:p>
            <a:p>
              <a:r>
                <a:rPr lang="en-US" sz="1800" b="1" dirty="0"/>
                <a:t>Each circle is the size of the </a:t>
              </a:r>
              <a:r>
                <a:rPr lang="en-US" sz="1800" b="1" dirty="0" err="1"/>
                <a:t>hpbw</a:t>
              </a:r>
              <a:r>
                <a:rPr lang="en-US" sz="1800" b="1" dirty="0"/>
                <a:t> &amp; the pattern is centered on the pointing center</a:t>
              </a:r>
            </a:p>
          </p:txBody>
        </p:sp>
      </p:grpSp>
      <p:cxnSp>
        <p:nvCxnSpPr>
          <p:cNvPr id="6" name="Straight Arrow Connector 5"/>
          <p:cNvCxnSpPr/>
          <p:nvPr/>
        </p:nvCxnSpPr>
        <p:spPr>
          <a:xfrm flipH="1">
            <a:off x="2472479" y="838200"/>
            <a:ext cx="3242521" cy="75003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952804" y="1524000"/>
            <a:ext cx="608836" cy="43859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6200" y="0"/>
            <a:ext cx="6019800" cy="369332"/>
          </a:xfrm>
          <a:prstGeom prst="rect">
            <a:avLst/>
          </a:prstGeom>
          <a:noFill/>
        </p:spPr>
        <p:txBody>
          <a:bodyPr wrap="square" rtlCol="0">
            <a:spAutoFit/>
          </a:bodyPr>
          <a:lstStyle/>
          <a:p>
            <a:r>
              <a:rPr lang="en-US" sz="1800" dirty="0">
                <a:solidFill>
                  <a:srgbClr val="FF0000"/>
                </a:solidFill>
              </a:rPr>
              <a:t>Crafting and displaying mosaics</a:t>
            </a:r>
          </a:p>
        </p:txBody>
      </p:sp>
      <p:sp>
        <p:nvSpPr>
          <p:cNvPr id="13" name="TextBox 12"/>
          <p:cNvSpPr txBox="1"/>
          <p:nvPr/>
        </p:nvSpPr>
        <p:spPr>
          <a:xfrm>
            <a:off x="6705600" y="2298976"/>
            <a:ext cx="457200" cy="215623"/>
          </a:xfrm>
          <a:prstGeom prst="rect">
            <a:avLst/>
          </a:prstGeom>
          <a:solidFill>
            <a:schemeClr val="accent2">
              <a:lumMod val="40000"/>
              <a:lumOff val="60000"/>
            </a:schemeClr>
          </a:solidFill>
        </p:spPr>
        <p:txBody>
          <a:bodyPr wrap="square" rtlCol="0">
            <a:spAutoFit/>
          </a:bodyPr>
          <a:lstStyle/>
          <a:p>
            <a:r>
              <a:rPr lang="en-US" sz="800" dirty="0"/>
              <a:t>ICRS</a:t>
            </a:r>
          </a:p>
        </p:txBody>
      </p:sp>
      <p:cxnSp>
        <p:nvCxnSpPr>
          <p:cNvPr id="16" name="Straight Arrow Connector 15">
            <a:extLst>
              <a:ext uri="{FF2B5EF4-FFF2-40B4-BE49-F238E27FC236}">
                <a16:creationId xmlns:a16="http://schemas.microsoft.com/office/drawing/2014/main" id="{B9E95DA4-44A7-434B-A402-E3551AFCA083}"/>
              </a:ext>
            </a:extLst>
          </p:cNvPr>
          <p:cNvCxnSpPr>
            <a:cxnSpLocks/>
          </p:cNvCxnSpPr>
          <p:nvPr/>
        </p:nvCxnSpPr>
        <p:spPr>
          <a:xfrm flipH="1" flipV="1">
            <a:off x="3886200" y="3733800"/>
            <a:ext cx="1933752" cy="1676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658738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7732"/>
            <a:ext cx="9144000" cy="6142535"/>
          </a:xfrm>
          <a:prstGeom prst="rect">
            <a:avLst/>
          </a:prstGeom>
        </p:spPr>
      </p:pic>
      <p:sp>
        <p:nvSpPr>
          <p:cNvPr id="10" name="Rounded Rectangle 9"/>
          <p:cNvSpPr/>
          <p:nvPr/>
        </p:nvSpPr>
        <p:spPr>
          <a:xfrm>
            <a:off x="5715000" y="652032"/>
            <a:ext cx="2971800" cy="49096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 name="TextBox 2"/>
          <p:cNvSpPr txBox="1"/>
          <p:nvPr/>
        </p:nvSpPr>
        <p:spPr>
          <a:xfrm>
            <a:off x="5867400" y="759023"/>
            <a:ext cx="2819400" cy="307777"/>
          </a:xfrm>
          <a:prstGeom prst="rect">
            <a:avLst/>
          </a:prstGeom>
          <a:noFill/>
        </p:spPr>
        <p:txBody>
          <a:bodyPr wrap="square" rtlCol="0">
            <a:spAutoFit/>
          </a:bodyPr>
          <a:lstStyle/>
          <a:p>
            <a:r>
              <a:rPr lang="en-US" sz="1400" b="1" dirty="0"/>
              <a:t>You can load a local fits image</a:t>
            </a:r>
          </a:p>
        </p:txBody>
      </p:sp>
      <p:grpSp>
        <p:nvGrpSpPr>
          <p:cNvPr id="5" name="Group 4">
            <a:extLst>
              <a:ext uri="{FF2B5EF4-FFF2-40B4-BE49-F238E27FC236}">
                <a16:creationId xmlns:a16="http://schemas.microsoft.com/office/drawing/2014/main" id="{2043CF7E-EA90-9D4A-9A27-BE0CFC9EE183}"/>
              </a:ext>
            </a:extLst>
          </p:cNvPr>
          <p:cNvGrpSpPr/>
          <p:nvPr/>
        </p:nvGrpSpPr>
        <p:grpSpPr>
          <a:xfrm>
            <a:off x="1749776" y="5029200"/>
            <a:ext cx="5260624" cy="923330"/>
            <a:chOff x="1749776" y="5096470"/>
            <a:chExt cx="5260624" cy="923330"/>
          </a:xfrm>
        </p:grpSpPr>
        <p:sp>
          <p:nvSpPr>
            <p:cNvPr id="11" name="Rounded Rectangle 10"/>
            <p:cNvSpPr/>
            <p:nvPr/>
          </p:nvSpPr>
          <p:spPr>
            <a:xfrm>
              <a:off x="1749776" y="5364187"/>
              <a:ext cx="5183101" cy="655613"/>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 name="TextBox 3"/>
            <p:cNvSpPr txBox="1"/>
            <p:nvPr/>
          </p:nvSpPr>
          <p:spPr>
            <a:xfrm>
              <a:off x="1871353" y="5096470"/>
              <a:ext cx="5139047" cy="923330"/>
            </a:xfrm>
            <a:prstGeom prst="rect">
              <a:avLst/>
            </a:prstGeom>
            <a:noFill/>
          </p:spPr>
          <p:txBody>
            <a:bodyPr wrap="square" rtlCol="0">
              <a:spAutoFit/>
            </a:bodyPr>
            <a:lstStyle/>
            <a:p>
              <a:endParaRPr lang="en-US" sz="1800" b="1" dirty="0"/>
            </a:p>
            <a:p>
              <a:r>
                <a:rPr lang="en-US" sz="1800" b="1" dirty="0"/>
                <a:t>Each circle is the size of the </a:t>
              </a:r>
              <a:r>
                <a:rPr lang="en-US" sz="1800" b="1" dirty="0" err="1"/>
                <a:t>hpbw</a:t>
              </a:r>
              <a:r>
                <a:rPr lang="en-US" sz="1800" b="1" dirty="0"/>
                <a:t> &amp; the pattern is centered on the pointing center</a:t>
              </a:r>
            </a:p>
          </p:txBody>
        </p:sp>
      </p:grpSp>
      <p:cxnSp>
        <p:nvCxnSpPr>
          <p:cNvPr id="6" name="Straight Arrow Connector 5"/>
          <p:cNvCxnSpPr/>
          <p:nvPr/>
        </p:nvCxnSpPr>
        <p:spPr>
          <a:xfrm flipH="1">
            <a:off x="2472479" y="838200"/>
            <a:ext cx="3242521" cy="75003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952804" y="1524000"/>
            <a:ext cx="608836" cy="43859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6200" y="0"/>
            <a:ext cx="6019800" cy="369332"/>
          </a:xfrm>
          <a:prstGeom prst="rect">
            <a:avLst/>
          </a:prstGeom>
          <a:noFill/>
        </p:spPr>
        <p:txBody>
          <a:bodyPr wrap="square" rtlCol="0">
            <a:spAutoFit/>
          </a:bodyPr>
          <a:lstStyle/>
          <a:p>
            <a:r>
              <a:rPr lang="en-US" sz="1800" dirty="0">
                <a:solidFill>
                  <a:srgbClr val="FF0000"/>
                </a:solidFill>
              </a:rPr>
              <a:t>Crafting and displaying mosaics</a:t>
            </a:r>
          </a:p>
        </p:txBody>
      </p:sp>
      <p:sp>
        <p:nvSpPr>
          <p:cNvPr id="13" name="TextBox 12"/>
          <p:cNvSpPr txBox="1"/>
          <p:nvPr/>
        </p:nvSpPr>
        <p:spPr>
          <a:xfrm>
            <a:off x="6705600" y="2298976"/>
            <a:ext cx="457200" cy="215623"/>
          </a:xfrm>
          <a:prstGeom prst="rect">
            <a:avLst/>
          </a:prstGeom>
          <a:solidFill>
            <a:schemeClr val="accent2">
              <a:lumMod val="40000"/>
              <a:lumOff val="60000"/>
            </a:schemeClr>
          </a:solidFill>
        </p:spPr>
        <p:txBody>
          <a:bodyPr wrap="square" rtlCol="0">
            <a:spAutoFit/>
          </a:bodyPr>
          <a:lstStyle/>
          <a:p>
            <a:r>
              <a:rPr lang="en-US" sz="800" dirty="0"/>
              <a:t>ICRS</a:t>
            </a:r>
          </a:p>
        </p:txBody>
      </p:sp>
      <p:cxnSp>
        <p:nvCxnSpPr>
          <p:cNvPr id="16" name="Straight Arrow Connector 15">
            <a:extLst>
              <a:ext uri="{FF2B5EF4-FFF2-40B4-BE49-F238E27FC236}">
                <a16:creationId xmlns:a16="http://schemas.microsoft.com/office/drawing/2014/main" id="{B9E95DA4-44A7-434B-A402-E3551AFCA083}"/>
              </a:ext>
            </a:extLst>
          </p:cNvPr>
          <p:cNvCxnSpPr>
            <a:cxnSpLocks/>
          </p:cNvCxnSpPr>
          <p:nvPr/>
        </p:nvCxnSpPr>
        <p:spPr>
          <a:xfrm flipH="1" flipV="1">
            <a:off x="3886200" y="3733800"/>
            <a:ext cx="1933752" cy="1676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0268EC1-4898-8945-9AB8-A361B6F8B48E}"/>
              </a:ext>
            </a:extLst>
          </p:cNvPr>
          <p:cNvSpPr/>
          <p:nvPr/>
        </p:nvSpPr>
        <p:spPr bwMode="auto">
          <a:xfrm>
            <a:off x="0" y="533400"/>
            <a:ext cx="9144000" cy="5672568"/>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20" name="Group 19">
            <a:extLst>
              <a:ext uri="{FF2B5EF4-FFF2-40B4-BE49-F238E27FC236}">
                <a16:creationId xmlns:a16="http://schemas.microsoft.com/office/drawing/2014/main" id="{E57D1F83-D3FF-EA41-87C9-64D69F573D74}"/>
              </a:ext>
            </a:extLst>
          </p:cNvPr>
          <p:cNvGrpSpPr/>
          <p:nvPr/>
        </p:nvGrpSpPr>
        <p:grpSpPr>
          <a:xfrm>
            <a:off x="2968976" y="2667000"/>
            <a:ext cx="5260624" cy="923330"/>
            <a:chOff x="1749776" y="5096470"/>
            <a:chExt cx="5260624" cy="923330"/>
          </a:xfrm>
        </p:grpSpPr>
        <p:sp>
          <p:nvSpPr>
            <p:cNvPr id="21" name="Rounded Rectangle 20">
              <a:extLst>
                <a:ext uri="{FF2B5EF4-FFF2-40B4-BE49-F238E27FC236}">
                  <a16:creationId xmlns:a16="http://schemas.microsoft.com/office/drawing/2014/main" id="{2BEF1CD8-386F-ED45-B137-3B485C67C347}"/>
                </a:ext>
              </a:extLst>
            </p:cNvPr>
            <p:cNvSpPr/>
            <p:nvPr/>
          </p:nvSpPr>
          <p:spPr>
            <a:xfrm>
              <a:off x="1749776" y="5364187"/>
              <a:ext cx="5183101" cy="655613"/>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C8A4E0-E9E6-6644-81E6-E78472A29169}"/>
                </a:ext>
              </a:extLst>
            </p:cNvPr>
            <p:cNvSpPr txBox="1"/>
            <p:nvPr/>
          </p:nvSpPr>
          <p:spPr>
            <a:xfrm>
              <a:off x="1871353" y="5096470"/>
              <a:ext cx="5139047" cy="923330"/>
            </a:xfrm>
            <a:prstGeom prst="rect">
              <a:avLst/>
            </a:prstGeom>
            <a:noFill/>
          </p:spPr>
          <p:txBody>
            <a:bodyPr wrap="square" rtlCol="0">
              <a:spAutoFit/>
            </a:bodyPr>
            <a:lstStyle/>
            <a:p>
              <a:pPr algn="ctr"/>
              <a:endParaRPr lang="en-US" sz="1800" b="1" dirty="0">
                <a:solidFill>
                  <a:srgbClr val="FF0000"/>
                </a:solidFill>
              </a:endParaRPr>
            </a:p>
            <a:p>
              <a:pPr algn="ctr"/>
              <a:r>
                <a:rPr lang="en-US" sz="1800" b="1" dirty="0">
                  <a:solidFill>
                    <a:schemeClr val="bg1"/>
                  </a:solidFill>
                </a:rPr>
                <a:t>New! </a:t>
              </a:r>
              <a:r>
                <a:rPr lang="en-US" sz="1800" b="1" dirty="0"/>
                <a:t>The tiling algorithm now allows an even number of </a:t>
              </a:r>
              <a:r>
                <a:rPr lang="en-US" sz="1800" b="1" dirty="0" err="1"/>
                <a:t>pointings</a:t>
              </a:r>
              <a:r>
                <a:rPr lang="en-US" sz="1800" b="1" dirty="0"/>
                <a:t> in one row</a:t>
              </a:r>
            </a:p>
          </p:txBody>
        </p:sp>
      </p:grpSp>
    </p:spTree>
    <p:extLst>
      <p:ext uri="{BB962C8B-B14F-4D97-AF65-F5344CB8AC3E}">
        <p14:creationId xmlns:p14="http://schemas.microsoft.com/office/powerpoint/2010/main" val="7326716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6553200"/>
          </a:xfrm>
          <a:prstGeom prst="rect">
            <a:avLst/>
          </a:prstGeom>
        </p:spPr>
      </p:pic>
      <p:sp>
        <p:nvSpPr>
          <p:cNvPr id="12" name="Rounded Rectangle 11"/>
          <p:cNvSpPr/>
          <p:nvPr/>
        </p:nvSpPr>
        <p:spPr>
          <a:xfrm>
            <a:off x="76200" y="3048000"/>
            <a:ext cx="1600200" cy="8382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when you click on this node you will land on its visualizer tab</a:t>
            </a:r>
          </a:p>
        </p:txBody>
      </p:sp>
      <p:cxnSp>
        <p:nvCxnSpPr>
          <p:cNvPr id="13" name="Straight Arrow Connector 12"/>
          <p:cNvCxnSpPr/>
          <p:nvPr/>
        </p:nvCxnSpPr>
        <p:spPr>
          <a:xfrm flipV="1">
            <a:off x="228600" y="2133600"/>
            <a:ext cx="457200" cy="91440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1447800" y="1143000"/>
            <a:ext cx="1143000" cy="914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76200" y="4724400"/>
            <a:ext cx="3733800" cy="1295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rgbClr val="000000"/>
                </a:solidFill>
              </a:rPr>
              <a:t>Bands 9,10 are double sideband but sidebands are correlated separately using 90</a:t>
            </a:r>
            <a:r>
              <a:rPr lang="en-US" sz="1400" b="1" baseline="30000" dirty="0">
                <a:solidFill>
                  <a:srgbClr val="000000"/>
                </a:solidFill>
              </a:rPr>
              <a:t>o</a:t>
            </a:r>
            <a:r>
              <a:rPr lang="en-US" sz="1400" b="1" dirty="0">
                <a:solidFill>
                  <a:srgbClr val="000000"/>
                </a:solidFill>
              </a:rPr>
              <a:t> Walsh switching.</a:t>
            </a:r>
          </a:p>
          <a:p>
            <a:pPr algn="ctr"/>
            <a:r>
              <a:rPr lang="en-US" sz="1400" b="1" dirty="0">
                <a:solidFill>
                  <a:schemeClr val="tx1"/>
                </a:solidFill>
              </a:rPr>
              <a:t>90</a:t>
            </a:r>
            <a:r>
              <a:rPr lang="en-US" sz="1400" b="1" baseline="30000" dirty="0">
                <a:solidFill>
                  <a:schemeClr val="tx1"/>
                </a:solidFill>
              </a:rPr>
              <a:t>o</a:t>
            </a:r>
            <a:r>
              <a:rPr lang="en-US" sz="1400" b="1" dirty="0">
                <a:solidFill>
                  <a:schemeClr val="tx1"/>
                </a:solidFill>
              </a:rPr>
              <a:t> Walsh switching has been on by default since Cycle 7</a:t>
            </a:r>
          </a:p>
        </p:txBody>
      </p:sp>
      <p:cxnSp>
        <p:nvCxnSpPr>
          <p:cNvPr id="22" name="Straight Arrow Connector 21"/>
          <p:cNvCxnSpPr>
            <a:cxnSpLocks/>
            <a:stCxn id="21" idx="3"/>
          </p:cNvCxnSpPr>
          <p:nvPr/>
        </p:nvCxnSpPr>
        <p:spPr>
          <a:xfrm flipV="1">
            <a:off x="3810000" y="5257800"/>
            <a:ext cx="457200" cy="1143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ounded Rectangle 25"/>
          <p:cNvSpPr/>
          <p:nvPr/>
        </p:nvSpPr>
        <p:spPr>
          <a:xfrm>
            <a:off x="7010400" y="3886200"/>
            <a:ext cx="1981200" cy="685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rgbClr val="000000"/>
                </a:solidFill>
              </a:rPr>
              <a:t>Overlaid lines are saved with the project see below</a:t>
            </a:r>
          </a:p>
        </p:txBody>
      </p:sp>
      <p:sp>
        <p:nvSpPr>
          <p:cNvPr id="27" name="Rounded Rectangle 26"/>
          <p:cNvSpPr/>
          <p:nvPr/>
        </p:nvSpPr>
        <p:spPr>
          <a:xfrm>
            <a:off x="6934200" y="5197974"/>
            <a:ext cx="1981200" cy="881653"/>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chemeClr val="tx1"/>
                </a:solidFill>
              </a:rPr>
              <a:t>Band 5 enabled in Cycle 6, overlaps more with Band 4 since Cycle 7</a:t>
            </a:r>
          </a:p>
        </p:txBody>
      </p:sp>
      <p:cxnSp>
        <p:nvCxnSpPr>
          <p:cNvPr id="28" name="Straight Arrow Connector 27"/>
          <p:cNvCxnSpPr>
            <a:cxnSpLocks/>
          </p:cNvCxnSpPr>
          <p:nvPr/>
        </p:nvCxnSpPr>
        <p:spPr>
          <a:xfrm flipH="1">
            <a:off x="6629400" y="5867400"/>
            <a:ext cx="304800" cy="152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cxnSpLocks/>
          </p:cNvCxnSpPr>
          <p:nvPr/>
        </p:nvCxnSpPr>
        <p:spPr>
          <a:xfrm flipH="1" flipV="1">
            <a:off x="8458200" y="3733800"/>
            <a:ext cx="228600" cy="152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3A40ED5-0E2F-B047-913F-679D0AF1777E}"/>
              </a:ext>
            </a:extLst>
          </p:cNvPr>
          <p:cNvSpPr txBox="1"/>
          <p:nvPr/>
        </p:nvSpPr>
        <p:spPr>
          <a:xfrm>
            <a:off x="76200" y="-22086"/>
            <a:ext cx="6705600" cy="400110"/>
          </a:xfrm>
          <a:prstGeom prst="rect">
            <a:avLst/>
          </a:prstGeom>
          <a:noFill/>
        </p:spPr>
        <p:txBody>
          <a:bodyPr wrap="square" rtlCol="0">
            <a:spAutoFit/>
          </a:bodyPr>
          <a:lstStyle/>
          <a:p>
            <a:r>
              <a:rPr lang="en-US" sz="2000" dirty="0">
                <a:solidFill>
                  <a:srgbClr val="FF0000"/>
                </a:solidFill>
              </a:rPr>
              <a:t>The spectral setup tab</a:t>
            </a:r>
          </a:p>
        </p:txBody>
      </p:sp>
    </p:spTree>
    <p:extLst>
      <p:ext uri="{BB962C8B-B14F-4D97-AF65-F5344CB8AC3E}">
        <p14:creationId xmlns:p14="http://schemas.microsoft.com/office/powerpoint/2010/main" val="420430653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209800" y="2222539"/>
            <a:ext cx="2362200" cy="52066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447800" y="2544213"/>
            <a:ext cx="838200" cy="914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0" y="317539"/>
            <a:ext cx="9144000" cy="6235661"/>
            <a:chOff x="0" y="317539"/>
            <a:chExt cx="9144000" cy="6235661"/>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39"/>
              <a:ext cx="9144000" cy="6235661"/>
            </a:xfrm>
            <a:prstGeom prst="rect">
              <a:avLst/>
            </a:prstGeom>
          </p:spPr>
        </p:pic>
        <p:sp>
          <p:nvSpPr>
            <p:cNvPr id="10" name="Rounded Rectangle 9"/>
            <p:cNvSpPr/>
            <p:nvPr/>
          </p:nvSpPr>
          <p:spPr>
            <a:xfrm>
              <a:off x="685800" y="4800600"/>
              <a:ext cx="4038600" cy="1003012"/>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TextBox 7"/>
            <p:cNvSpPr txBox="1"/>
            <p:nvPr/>
          </p:nvSpPr>
          <p:spPr>
            <a:xfrm>
              <a:off x="1033350" y="4724400"/>
              <a:ext cx="3614849" cy="1077218"/>
            </a:xfrm>
            <a:prstGeom prst="rect">
              <a:avLst/>
            </a:prstGeom>
            <a:noFill/>
          </p:spPr>
          <p:txBody>
            <a:bodyPr wrap="square" rtlCol="0">
              <a:spAutoFit/>
            </a:bodyPr>
            <a:lstStyle/>
            <a:p>
              <a:r>
                <a:rPr lang="en-US" sz="1600" b="1" dirty="0"/>
                <a:t>This option will call up the spectral line picker.  Spectral windows added this way retain line id and other info from the </a:t>
              </a:r>
              <a:r>
                <a:rPr lang="en-US" sz="1600" b="1" dirty="0" err="1"/>
                <a:t>Splatalogue</a:t>
              </a:r>
              <a:endParaRPr lang="en-US" sz="1600" b="1" dirty="0"/>
            </a:p>
          </p:txBody>
        </p:sp>
      </p:grpSp>
      <p:sp>
        <p:nvSpPr>
          <p:cNvPr id="11" name="Rounded Rectangle 10"/>
          <p:cNvSpPr/>
          <p:nvPr/>
        </p:nvSpPr>
        <p:spPr>
          <a:xfrm>
            <a:off x="5524499" y="1477413"/>
            <a:ext cx="1752599" cy="685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rgbClr val="000000"/>
                </a:solidFill>
              </a:rPr>
              <a:t>ADD spectral windows to get started!</a:t>
            </a:r>
          </a:p>
        </p:txBody>
      </p:sp>
      <p:cxnSp>
        <p:nvCxnSpPr>
          <p:cNvPr id="19" name="Straight Arrow Connector 18"/>
          <p:cNvCxnSpPr/>
          <p:nvPr/>
        </p:nvCxnSpPr>
        <p:spPr>
          <a:xfrm flipV="1">
            <a:off x="1752600" y="4525414"/>
            <a:ext cx="685800" cy="2647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flipH="1">
            <a:off x="4572000" y="4343400"/>
            <a:ext cx="1600200" cy="29206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flipH="1">
            <a:off x="2438400" y="4343400"/>
            <a:ext cx="2133600" cy="29206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5105400" y="4800600"/>
            <a:ext cx="2438400" cy="7620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rgbClr val="000000"/>
                </a:solidFill>
              </a:rPr>
              <a:t>Frequencies may also be entered by hand</a:t>
            </a:r>
          </a:p>
        </p:txBody>
      </p:sp>
      <p:cxnSp>
        <p:nvCxnSpPr>
          <p:cNvPr id="24" name="Straight Arrow Connector 23"/>
          <p:cNvCxnSpPr>
            <a:endCxn id="14" idx="2"/>
          </p:cNvCxnSpPr>
          <p:nvPr/>
        </p:nvCxnSpPr>
        <p:spPr>
          <a:xfrm flipH="1" flipV="1">
            <a:off x="6172200" y="4489431"/>
            <a:ext cx="533399" cy="30075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1752600" y="3469032"/>
            <a:ext cx="762000" cy="13315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1705198" y="2468014"/>
            <a:ext cx="733202" cy="233258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flipV="1">
            <a:off x="6095999" y="3581400"/>
            <a:ext cx="609601" cy="120878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6095999" y="2544213"/>
            <a:ext cx="609601" cy="225638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15573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37C1BFB6-91BE-0A47-BEEE-D43B0EF5FECF}"/>
              </a:ext>
            </a:extLst>
          </p:cNvPr>
          <p:cNvSpPr txBox="1"/>
          <p:nvPr/>
        </p:nvSpPr>
        <p:spPr>
          <a:xfrm>
            <a:off x="19792" y="-8311"/>
            <a:ext cx="7447808" cy="400110"/>
          </a:xfrm>
          <a:prstGeom prst="rect">
            <a:avLst/>
          </a:prstGeom>
          <a:noFill/>
        </p:spPr>
        <p:txBody>
          <a:bodyPr wrap="square" rtlCol="0">
            <a:spAutoFit/>
          </a:bodyPr>
          <a:lstStyle/>
          <a:p>
            <a:r>
              <a:rPr lang="en-US" sz="2000" b="1" dirty="0">
                <a:solidFill>
                  <a:srgbClr val="FF0000"/>
                </a:solidFill>
              </a:rPr>
              <a:t>From Cycle 9 -The online </a:t>
            </a:r>
            <a:r>
              <a:rPr lang="en-US" sz="2000" b="1" dirty="0" err="1">
                <a:solidFill>
                  <a:srgbClr val="FF0000"/>
                </a:solidFill>
              </a:rPr>
              <a:t>Spatalogue</a:t>
            </a:r>
            <a:r>
              <a:rPr lang="en-US" sz="2000" b="1" dirty="0">
                <a:solidFill>
                  <a:srgbClr val="FF0000"/>
                </a:solidFill>
              </a:rPr>
              <a:t> is accessible again!</a:t>
            </a:r>
          </a:p>
        </p:txBody>
      </p:sp>
      <p:grpSp>
        <p:nvGrpSpPr>
          <p:cNvPr id="64" name="Group 63">
            <a:extLst>
              <a:ext uri="{FF2B5EF4-FFF2-40B4-BE49-F238E27FC236}">
                <a16:creationId xmlns:a16="http://schemas.microsoft.com/office/drawing/2014/main" id="{F762A548-DF28-C343-9C19-8B818C06397E}"/>
              </a:ext>
            </a:extLst>
          </p:cNvPr>
          <p:cNvGrpSpPr/>
          <p:nvPr/>
        </p:nvGrpSpPr>
        <p:grpSpPr>
          <a:xfrm>
            <a:off x="0" y="381000"/>
            <a:ext cx="9144000" cy="6477000"/>
            <a:chOff x="0" y="381000"/>
            <a:chExt cx="9144000" cy="6477000"/>
          </a:xfrm>
        </p:grpSpPr>
        <p:grpSp>
          <p:nvGrpSpPr>
            <p:cNvPr id="52" name="Group 51">
              <a:extLst>
                <a:ext uri="{FF2B5EF4-FFF2-40B4-BE49-F238E27FC236}">
                  <a16:creationId xmlns:a16="http://schemas.microsoft.com/office/drawing/2014/main" id="{AE0D0FC5-3162-B547-AF48-AFE06B06A80E}"/>
                </a:ext>
              </a:extLst>
            </p:cNvPr>
            <p:cNvGrpSpPr/>
            <p:nvPr/>
          </p:nvGrpSpPr>
          <p:grpSpPr>
            <a:xfrm>
              <a:off x="0" y="381000"/>
              <a:ext cx="9144000" cy="6477000"/>
              <a:chOff x="0" y="572824"/>
              <a:chExt cx="9144000" cy="5712352"/>
            </a:xfrm>
          </p:grpSpPr>
          <p:pic>
            <p:nvPicPr>
              <p:cNvPr id="51" name="Picture 50">
                <a:extLst>
                  <a:ext uri="{FF2B5EF4-FFF2-40B4-BE49-F238E27FC236}">
                    <a16:creationId xmlns:a16="http://schemas.microsoft.com/office/drawing/2014/main" id="{3296DE20-6D0A-3048-BE37-C2DCDD42AF6E}"/>
                  </a:ext>
                </a:extLst>
              </p:cNvPr>
              <p:cNvPicPr>
                <a:picLocks noChangeAspect="1"/>
              </p:cNvPicPr>
              <p:nvPr/>
            </p:nvPicPr>
            <p:blipFill>
              <a:blip r:embed="rId2"/>
              <a:stretch>
                <a:fillRect/>
              </a:stretch>
            </p:blipFill>
            <p:spPr>
              <a:xfrm>
                <a:off x="0" y="572824"/>
                <a:ext cx="9144000" cy="5712352"/>
              </a:xfrm>
              <a:prstGeom prst="rect">
                <a:avLst/>
              </a:prstGeom>
            </p:spPr>
          </p:pic>
          <p:sp>
            <p:nvSpPr>
              <p:cNvPr id="49" name="Rectangle 48">
                <a:extLst>
                  <a:ext uri="{FF2B5EF4-FFF2-40B4-BE49-F238E27FC236}">
                    <a16:creationId xmlns:a16="http://schemas.microsoft.com/office/drawing/2014/main" id="{5DE9B834-D2E7-C84C-A21A-E81FB08ECA62}"/>
                  </a:ext>
                </a:extLst>
              </p:cNvPr>
              <p:cNvSpPr/>
              <p:nvPr/>
            </p:nvSpPr>
            <p:spPr bwMode="auto">
              <a:xfrm>
                <a:off x="0" y="3581400"/>
                <a:ext cx="533400" cy="127576"/>
              </a:xfrm>
              <a:prstGeom prst="rect">
                <a:avLst/>
              </a:prstGeom>
              <a:solidFill>
                <a:schemeClr val="bg1">
                  <a:lumMod val="8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grpSp>
          <p:nvGrpSpPr>
            <p:cNvPr id="54" name="Group 53">
              <a:extLst>
                <a:ext uri="{FF2B5EF4-FFF2-40B4-BE49-F238E27FC236}">
                  <a16:creationId xmlns:a16="http://schemas.microsoft.com/office/drawing/2014/main" id="{DB34DD1D-CDDD-B348-BB04-44B657A5CEDA}"/>
                </a:ext>
              </a:extLst>
            </p:cNvPr>
            <p:cNvGrpSpPr/>
            <p:nvPr/>
          </p:nvGrpSpPr>
          <p:grpSpPr>
            <a:xfrm>
              <a:off x="2743200" y="2528375"/>
              <a:ext cx="5867400" cy="672024"/>
              <a:chOff x="5334904" y="586459"/>
              <a:chExt cx="4098188" cy="679289"/>
            </a:xfrm>
          </p:grpSpPr>
          <p:sp>
            <p:nvSpPr>
              <p:cNvPr id="55" name="Rounded Rectangle 54">
                <a:extLst>
                  <a:ext uri="{FF2B5EF4-FFF2-40B4-BE49-F238E27FC236}">
                    <a16:creationId xmlns:a16="http://schemas.microsoft.com/office/drawing/2014/main" id="{91C25707-E1EE-0140-8116-4937207A413D}"/>
                  </a:ext>
                </a:extLst>
              </p:cNvPr>
              <p:cNvSpPr/>
              <p:nvPr/>
            </p:nvSpPr>
            <p:spPr>
              <a:xfrm>
                <a:off x="5334905" y="586459"/>
                <a:ext cx="4021988" cy="67928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C243A4A-EE73-AB44-97C9-0E2D05DA2BF0}"/>
                  </a:ext>
                </a:extLst>
              </p:cNvPr>
              <p:cNvSpPr txBox="1"/>
              <p:nvPr/>
            </p:nvSpPr>
            <p:spPr>
              <a:xfrm>
                <a:off x="5334904" y="649559"/>
                <a:ext cx="4098188" cy="591096"/>
              </a:xfrm>
              <a:prstGeom prst="rect">
                <a:avLst/>
              </a:prstGeom>
              <a:noFill/>
            </p:spPr>
            <p:txBody>
              <a:bodyPr wrap="square" rtlCol="0">
                <a:spAutoFit/>
              </a:bodyPr>
              <a:lstStyle/>
              <a:p>
                <a:pPr algn="ctr"/>
                <a:r>
                  <a:rPr lang="en-US" sz="1600" b="1" dirty="0"/>
                  <a:t>Select one or more lines from a </a:t>
                </a:r>
                <a:r>
                  <a:rPr lang="en-US" sz="1600" b="1" dirty="0" err="1"/>
                  <a:t>splatalogue</a:t>
                </a:r>
                <a:r>
                  <a:rPr lang="en-US" sz="1600" b="1" dirty="0"/>
                  <a:t>-based list you can filter using the tools at left (see below)</a:t>
                </a:r>
              </a:p>
            </p:txBody>
          </p:sp>
        </p:grpSp>
      </p:grpSp>
      <p:cxnSp>
        <p:nvCxnSpPr>
          <p:cNvPr id="57" name="Straight Arrow Connector 56">
            <a:extLst>
              <a:ext uri="{FF2B5EF4-FFF2-40B4-BE49-F238E27FC236}">
                <a16:creationId xmlns:a16="http://schemas.microsoft.com/office/drawing/2014/main" id="{D4431E27-255E-7D42-9FE9-54BEB6313120}"/>
              </a:ext>
            </a:extLst>
          </p:cNvPr>
          <p:cNvCxnSpPr>
            <a:cxnSpLocks/>
          </p:cNvCxnSpPr>
          <p:nvPr/>
        </p:nvCxnSpPr>
        <p:spPr>
          <a:xfrm>
            <a:off x="2667000" y="3276600"/>
            <a:ext cx="152400" cy="17526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44718E3A-8A7B-CF49-85D2-73749B841B90}"/>
              </a:ext>
            </a:extLst>
          </p:cNvPr>
          <p:cNvGrpSpPr/>
          <p:nvPr/>
        </p:nvGrpSpPr>
        <p:grpSpPr>
          <a:xfrm>
            <a:off x="2895600" y="5334000"/>
            <a:ext cx="5867400" cy="672025"/>
            <a:chOff x="2895600" y="5334000"/>
            <a:chExt cx="5867400" cy="672025"/>
          </a:xfrm>
        </p:grpSpPr>
        <p:sp>
          <p:nvSpPr>
            <p:cNvPr id="11" name="Rounded Rectangle 10">
              <a:extLst>
                <a:ext uri="{FF2B5EF4-FFF2-40B4-BE49-F238E27FC236}">
                  <a16:creationId xmlns:a16="http://schemas.microsoft.com/office/drawing/2014/main" id="{559C1F02-B740-9443-AABF-3C70E22BFF35}"/>
                </a:ext>
              </a:extLst>
            </p:cNvPr>
            <p:cNvSpPr/>
            <p:nvPr/>
          </p:nvSpPr>
          <p:spPr>
            <a:xfrm>
              <a:off x="2895601" y="5334000"/>
              <a:ext cx="5758304" cy="672025"/>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36CC43B-1B94-704B-B747-D81073EC2E71}"/>
                </a:ext>
              </a:extLst>
            </p:cNvPr>
            <p:cNvSpPr txBox="1"/>
            <p:nvPr/>
          </p:nvSpPr>
          <p:spPr>
            <a:xfrm>
              <a:off x="2895600" y="5410200"/>
              <a:ext cx="5867400" cy="584774"/>
            </a:xfrm>
            <a:prstGeom prst="rect">
              <a:avLst/>
            </a:prstGeom>
            <a:noFill/>
          </p:spPr>
          <p:txBody>
            <a:bodyPr wrap="square" rtlCol="0">
              <a:spAutoFit/>
            </a:bodyPr>
            <a:lstStyle/>
            <a:p>
              <a:pPr algn="ctr"/>
              <a:r>
                <a:rPr lang="en-US" sz="1600" b="1" dirty="0"/>
                <a:t>Select one or more lines from a </a:t>
              </a:r>
              <a:r>
                <a:rPr lang="en-US" sz="1600" b="1" dirty="0" err="1"/>
                <a:t>splatalogue</a:t>
              </a:r>
              <a:r>
                <a:rPr lang="en-US" sz="1600" b="1" dirty="0"/>
                <a:t>-based list you can filter using the tools at left (see below)</a:t>
              </a:r>
            </a:p>
          </p:txBody>
        </p:sp>
      </p:grpSp>
    </p:spTree>
    <p:extLst>
      <p:ext uri="{BB962C8B-B14F-4D97-AF65-F5344CB8AC3E}">
        <p14:creationId xmlns:p14="http://schemas.microsoft.com/office/powerpoint/2010/main" val="75622516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E39171-8392-AF4C-BC63-5FF6CC597F99}"/>
              </a:ext>
            </a:extLst>
          </p:cNvPr>
          <p:cNvPicPr>
            <a:picLocks noChangeAspect="1"/>
          </p:cNvPicPr>
          <p:nvPr/>
        </p:nvPicPr>
        <p:blipFill>
          <a:blip r:embed="rId2"/>
          <a:stretch>
            <a:fillRect/>
          </a:stretch>
        </p:blipFill>
        <p:spPr>
          <a:xfrm>
            <a:off x="0" y="152401"/>
            <a:ext cx="9144000" cy="6705599"/>
          </a:xfrm>
          <a:prstGeom prst="rect">
            <a:avLst/>
          </a:prstGeom>
        </p:spPr>
      </p:pic>
      <p:grpSp>
        <p:nvGrpSpPr>
          <p:cNvPr id="26" name="Group 25">
            <a:extLst>
              <a:ext uri="{FF2B5EF4-FFF2-40B4-BE49-F238E27FC236}">
                <a16:creationId xmlns:a16="http://schemas.microsoft.com/office/drawing/2014/main" id="{2572097D-439D-6D49-8369-818093A53697}"/>
              </a:ext>
            </a:extLst>
          </p:cNvPr>
          <p:cNvGrpSpPr/>
          <p:nvPr/>
        </p:nvGrpSpPr>
        <p:grpSpPr>
          <a:xfrm>
            <a:off x="2131142" y="2428568"/>
            <a:ext cx="4572000" cy="990600"/>
            <a:chOff x="2455012" y="4718633"/>
            <a:chExt cx="4098188" cy="2215565"/>
          </a:xfrm>
        </p:grpSpPr>
        <p:sp>
          <p:nvSpPr>
            <p:cNvPr id="12" name="Rounded Rectangle 11">
              <a:extLst>
                <a:ext uri="{FF2B5EF4-FFF2-40B4-BE49-F238E27FC236}">
                  <a16:creationId xmlns:a16="http://schemas.microsoft.com/office/drawing/2014/main" id="{394BC008-0942-4D41-8899-16936552E6E1}"/>
                </a:ext>
              </a:extLst>
            </p:cNvPr>
            <p:cNvSpPr/>
            <p:nvPr/>
          </p:nvSpPr>
          <p:spPr>
            <a:xfrm>
              <a:off x="2476383" y="4718633"/>
              <a:ext cx="3993442" cy="2215565"/>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endParaRPr lang="en-US" dirty="0"/>
            </a:p>
          </p:txBody>
        </p:sp>
        <p:sp>
          <p:nvSpPr>
            <p:cNvPr id="13" name="TextBox 12">
              <a:extLst>
                <a:ext uri="{FF2B5EF4-FFF2-40B4-BE49-F238E27FC236}">
                  <a16:creationId xmlns:a16="http://schemas.microsoft.com/office/drawing/2014/main" id="{52D62F89-F719-FD41-97B4-A4934D4E9A34}"/>
                </a:ext>
              </a:extLst>
            </p:cNvPr>
            <p:cNvSpPr txBox="1"/>
            <p:nvPr/>
          </p:nvSpPr>
          <p:spPr>
            <a:xfrm>
              <a:off x="2455012" y="4794834"/>
              <a:ext cx="4098188" cy="1858599"/>
            </a:xfrm>
            <a:prstGeom prst="rect">
              <a:avLst/>
            </a:prstGeom>
            <a:noFill/>
          </p:spPr>
          <p:txBody>
            <a:bodyPr wrap="square" rtlCol="0">
              <a:spAutoFit/>
            </a:bodyPr>
            <a:lstStyle/>
            <a:p>
              <a:r>
                <a:rPr lang="en-US" sz="1600" b="1" dirty="0">
                  <a:solidFill>
                    <a:schemeClr val="tx1"/>
                  </a:solidFill>
                </a:rPr>
                <a:t>The Receiver/Back End Configuration Filters were revised in Cycle 7</a:t>
              </a:r>
            </a:p>
            <a:p>
              <a:r>
                <a:rPr lang="en-US" sz="1600" b="1" dirty="0"/>
                <a:t>Potentially selectable =&gt; in either sideband</a:t>
              </a:r>
            </a:p>
          </p:txBody>
        </p:sp>
      </p:grpSp>
      <p:grpSp>
        <p:nvGrpSpPr>
          <p:cNvPr id="18" name="Group 17">
            <a:extLst>
              <a:ext uri="{FF2B5EF4-FFF2-40B4-BE49-F238E27FC236}">
                <a16:creationId xmlns:a16="http://schemas.microsoft.com/office/drawing/2014/main" id="{B2525DE8-2F64-9346-A160-A00CA8F67A14}"/>
              </a:ext>
            </a:extLst>
          </p:cNvPr>
          <p:cNvGrpSpPr/>
          <p:nvPr/>
        </p:nvGrpSpPr>
        <p:grpSpPr>
          <a:xfrm>
            <a:off x="2133600" y="457200"/>
            <a:ext cx="1752600" cy="533400"/>
            <a:chOff x="5122012" y="3499434"/>
            <a:chExt cx="4098188" cy="539166"/>
          </a:xfrm>
        </p:grpSpPr>
        <p:sp>
          <p:nvSpPr>
            <p:cNvPr id="19" name="Rounded Rectangle 18">
              <a:extLst>
                <a:ext uri="{FF2B5EF4-FFF2-40B4-BE49-F238E27FC236}">
                  <a16:creationId xmlns:a16="http://schemas.microsoft.com/office/drawing/2014/main" id="{3A72E8DF-87BF-1747-8650-B685012E15A9}"/>
                </a:ext>
              </a:extLst>
            </p:cNvPr>
            <p:cNvSpPr/>
            <p:nvPr/>
          </p:nvSpPr>
          <p:spPr>
            <a:xfrm>
              <a:off x="5122013" y="3499434"/>
              <a:ext cx="4021988" cy="53916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296EC41-260B-6D43-A98B-18E79F7F4342}"/>
                </a:ext>
              </a:extLst>
            </p:cNvPr>
            <p:cNvSpPr txBox="1"/>
            <p:nvPr/>
          </p:nvSpPr>
          <p:spPr>
            <a:xfrm>
              <a:off x="5122012" y="3587583"/>
              <a:ext cx="4098188" cy="342214"/>
            </a:xfrm>
            <a:prstGeom prst="rect">
              <a:avLst/>
            </a:prstGeom>
            <a:noFill/>
          </p:spPr>
          <p:txBody>
            <a:bodyPr wrap="square" rtlCol="0">
              <a:spAutoFit/>
            </a:bodyPr>
            <a:lstStyle/>
            <a:p>
              <a:r>
                <a:rPr lang="en-US" sz="1600" b="1" dirty="0"/>
                <a:t>Filter by name</a:t>
              </a:r>
            </a:p>
          </p:txBody>
        </p:sp>
      </p:grpSp>
      <p:grpSp>
        <p:nvGrpSpPr>
          <p:cNvPr id="23" name="Group 22">
            <a:extLst>
              <a:ext uri="{FF2B5EF4-FFF2-40B4-BE49-F238E27FC236}">
                <a16:creationId xmlns:a16="http://schemas.microsoft.com/office/drawing/2014/main" id="{295C96D5-9FD7-AC46-A71A-306F1E9A725E}"/>
              </a:ext>
            </a:extLst>
          </p:cNvPr>
          <p:cNvGrpSpPr/>
          <p:nvPr/>
        </p:nvGrpSpPr>
        <p:grpSpPr>
          <a:xfrm>
            <a:off x="2133599" y="1600199"/>
            <a:ext cx="3962401" cy="533400"/>
            <a:chOff x="4961299" y="3422411"/>
            <a:chExt cx="4178546" cy="539166"/>
          </a:xfrm>
        </p:grpSpPr>
        <p:sp>
          <p:nvSpPr>
            <p:cNvPr id="24" name="Rounded Rectangle 23">
              <a:extLst>
                <a:ext uri="{FF2B5EF4-FFF2-40B4-BE49-F238E27FC236}">
                  <a16:creationId xmlns:a16="http://schemas.microsoft.com/office/drawing/2014/main" id="{5A64A3CC-38B7-6748-9EFE-4DCEBA67988D}"/>
                </a:ext>
              </a:extLst>
            </p:cNvPr>
            <p:cNvSpPr/>
            <p:nvPr/>
          </p:nvSpPr>
          <p:spPr>
            <a:xfrm>
              <a:off x="4961299" y="3422411"/>
              <a:ext cx="4021988" cy="53916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6099BD5-3F7B-BF4A-8E1D-C956CC857F06}"/>
                </a:ext>
              </a:extLst>
            </p:cNvPr>
            <p:cNvSpPr txBox="1"/>
            <p:nvPr/>
          </p:nvSpPr>
          <p:spPr>
            <a:xfrm>
              <a:off x="5041657" y="3499437"/>
              <a:ext cx="4098188" cy="342214"/>
            </a:xfrm>
            <a:prstGeom prst="rect">
              <a:avLst/>
            </a:prstGeom>
            <a:noFill/>
          </p:spPr>
          <p:txBody>
            <a:bodyPr wrap="square" rtlCol="0">
              <a:spAutoFit/>
            </a:bodyPr>
            <a:lstStyle/>
            <a:p>
              <a:r>
                <a:rPr lang="en-US" sz="1600" b="1" dirty="0"/>
                <a:t>Filter by receiver band / frequency</a:t>
              </a:r>
            </a:p>
          </p:txBody>
        </p:sp>
      </p:grpSp>
      <p:cxnSp>
        <p:nvCxnSpPr>
          <p:cNvPr id="27" name="Straight Arrow Connector 26">
            <a:extLst>
              <a:ext uri="{FF2B5EF4-FFF2-40B4-BE49-F238E27FC236}">
                <a16:creationId xmlns:a16="http://schemas.microsoft.com/office/drawing/2014/main" id="{553A59C2-D73E-F349-A8AE-2E42B65BFBB9}"/>
              </a:ext>
            </a:extLst>
          </p:cNvPr>
          <p:cNvCxnSpPr>
            <a:cxnSpLocks/>
            <a:stCxn id="24" idx="1"/>
          </p:cNvCxnSpPr>
          <p:nvPr/>
        </p:nvCxnSpPr>
        <p:spPr>
          <a:xfrm flipH="1">
            <a:off x="1828800" y="1866899"/>
            <a:ext cx="304799" cy="32903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DC044598-85CF-5942-8609-2DF7CA0F8B0C}"/>
              </a:ext>
            </a:extLst>
          </p:cNvPr>
          <p:cNvGrpSpPr/>
          <p:nvPr/>
        </p:nvGrpSpPr>
        <p:grpSpPr>
          <a:xfrm>
            <a:off x="2129660" y="3682423"/>
            <a:ext cx="3890140" cy="533400"/>
            <a:chOff x="4957144" y="3422411"/>
            <a:chExt cx="4102343" cy="539166"/>
          </a:xfrm>
        </p:grpSpPr>
        <p:sp>
          <p:nvSpPr>
            <p:cNvPr id="31" name="Rounded Rectangle 30">
              <a:extLst>
                <a:ext uri="{FF2B5EF4-FFF2-40B4-BE49-F238E27FC236}">
                  <a16:creationId xmlns:a16="http://schemas.microsoft.com/office/drawing/2014/main" id="{E2A22492-A30F-274A-9813-3E9D4647FACB}"/>
                </a:ext>
              </a:extLst>
            </p:cNvPr>
            <p:cNvSpPr/>
            <p:nvPr/>
          </p:nvSpPr>
          <p:spPr>
            <a:xfrm>
              <a:off x="4957144" y="3422411"/>
              <a:ext cx="4021988" cy="53916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3927BFF-61A6-A64C-AE87-1A90929591AC}"/>
                </a:ext>
              </a:extLst>
            </p:cNvPr>
            <p:cNvSpPr txBox="1"/>
            <p:nvPr/>
          </p:nvSpPr>
          <p:spPr>
            <a:xfrm>
              <a:off x="4961299" y="3499437"/>
              <a:ext cx="4098188" cy="342214"/>
            </a:xfrm>
            <a:prstGeom prst="rect">
              <a:avLst/>
            </a:prstGeom>
            <a:noFill/>
          </p:spPr>
          <p:txBody>
            <a:bodyPr wrap="square" rtlCol="0">
              <a:spAutoFit/>
            </a:bodyPr>
            <a:lstStyle/>
            <a:p>
              <a:r>
                <a:rPr lang="en-US" sz="1600" b="1" dirty="0">
                  <a:solidFill>
                    <a:schemeClr val="tx1"/>
                  </a:solidFill>
                </a:rPr>
                <a:t>Before Cycle 7 this used a slider</a:t>
              </a:r>
            </a:p>
          </p:txBody>
        </p:sp>
      </p:grpSp>
      <p:cxnSp>
        <p:nvCxnSpPr>
          <p:cNvPr id="33" name="Straight Arrow Connector 32">
            <a:extLst>
              <a:ext uri="{FF2B5EF4-FFF2-40B4-BE49-F238E27FC236}">
                <a16:creationId xmlns:a16="http://schemas.microsoft.com/office/drawing/2014/main" id="{531D6E16-BEEB-EE49-AC95-90F479EF0017}"/>
              </a:ext>
            </a:extLst>
          </p:cNvPr>
          <p:cNvCxnSpPr>
            <a:cxnSpLocks/>
          </p:cNvCxnSpPr>
          <p:nvPr/>
        </p:nvCxnSpPr>
        <p:spPr>
          <a:xfrm flipH="1">
            <a:off x="1600203" y="3758625"/>
            <a:ext cx="457197"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817BBF43-76C1-F246-B596-F512CCC62C9D}"/>
              </a:ext>
            </a:extLst>
          </p:cNvPr>
          <p:cNvCxnSpPr>
            <a:cxnSpLocks/>
          </p:cNvCxnSpPr>
          <p:nvPr/>
        </p:nvCxnSpPr>
        <p:spPr>
          <a:xfrm flipH="1">
            <a:off x="1600202" y="3276757"/>
            <a:ext cx="530940" cy="76043"/>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5C6E0DF-3DF3-4C48-87CC-D106E16F0A7C}"/>
              </a:ext>
            </a:extLst>
          </p:cNvPr>
          <p:cNvCxnSpPr>
            <a:cxnSpLocks/>
            <a:stCxn id="24" idx="1"/>
          </p:cNvCxnSpPr>
          <p:nvPr/>
        </p:nvCxnSpPr>
        <p:spPr>
          <a:xfrm flipH="1" flipV="1">
            <a:off x="1752603" y="1728363"/>
            <a:ext cx="380996" cy="13853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5DE9B834-D2E7-C84C-A21A-E81FB08ECA62}"/>
              </a:ext>
            </a:extLst>
          </p:cNvPr>
          <p:cNvSpPr/>
          <p:nvPr/>
        </p:nvSpPr>
        <p:spPr bwMode="auto">
          <a:xfrm>
            <a:off x="0" y="3682424"/>
            <a:ext cx="533400" cy="127576"/>
          </a:xfrm>
          <a:prstGeom prst="rect">
            <a:avLst/>
          </a:prstGeom>
          <a:solidFill>
            <a:schemeClr val="bg1">
              <a:lumMod val="8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21" name="Group 20">
            <a:extLst>
              <a:ext uri="{FF2B5EF4-FFF2-40B4-BE49-F238E27FC236}">
                <a16:creationId xmlns:a16="http://schemas.microsoft.com/office/drawing/2014/main" id="{7E830783-1DCF-4A45-8829-EC6D60FB3EF1}"/>
              </a:ext>
            </a:extLst>
          </p:cNvPr>
          <p:cNvGrpSpPr/>
          <p:nvPr/>
        </p:nvGrpSpPr>
        <p:grpSpPr>
          <a:xfrm>
            <a:off x="4428394" y="685798"/>
            <a:ext cx="4334608" cy="660980"/>
            <a:chOff x="5041657" y="3422408"/>
            <a:chExt cx="4098188" cy="668125"/>
          </a:xfrm>
        </p:grpSpPr>
        <p:sp>
          <p:nvSpPr>
            <p:cNvPr id="22" name="Rounded Rectangle 21">
              <a:extLst>
                <a:ext uri="{FF2B5EF4-FFF2-40B4-BE49-F238E27FC236}">
                  <a16:creationId xmlns:a16="http://schemas.microsoft.com/office/drawing/2014/main" id="{963E65FC-3579-E24C-8E64-CDF1944F317A}"/>
                </a:ext>
              </a:extLst>
            </p:cNvPr>
            <p:cNvSpPr/>
            <p:nvPr/>
          </p:nvSpPr>
          <p:spPr>
            <a:xfrm>
              <a:off x="5045812" y="3422408"/>
              <a:ext cx="4021988" cy="53916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36AB356-2847-8F42-83AB-B29E02995CAC}"/>
                </a:ext>
              </a:extLst>
            </p:cNvPr>
            <p:cNvSpPr txBox="1"/>
            <p:nvPr/>
          </p:nvSpPr>
          <p:spPr>
            <a:xfrm>
              <a:off x="5041657" y="3499437"/>
              <a:ext cx="4098188" cy="591096"/>
            </a:xfrm>
            <a:prstGeom prst="rect">
              <a:avLst/>
            </a:prstGeom>
            <a:noFill/>
          </p:spPr>
          <p:txBody>
            <a:bodyPr wrap="square" rtlCol="0">
              <a:spAutoFit/>
            </a:bodyPr>
            <a:lstStyle/>
            <a:p>
              <a:r>
                <a:rPr lang="en-US" sz="1600" b="1" dirty="0"/>
                <a:t>The line lists can be long, so use filters</a:t>
              </a:r>
            </a:p>
          </p:txBody>
        </p:sp>
      </p:grpSp>
      <p:cxnSp>
        <p:nvCxnSpPr>
          <p:cNvPr id="29" name="Straight Arrow Connector 28">
            <a:extLst>
              <a:ext uri="{FF2B5EF4-FFF2-40B4-BE49-F238E27FC236}">
                <a16:creationId xmlns:a16="http://schemas.microsoft.com/office/drawing/2014/main" id="{7E75BBDD-8920-4D4F-ACBB-A73F8A864652}"/>
              </a:ext>
            </a:extLst>
          </p:cNvPr>
          <p:cNvCxnSpPr>
            <a:cxnSpLocks/>
          </p:cNvCxnSpPr>
          <p:nvPr/>
        </p:nvCxnSpPr>
        <p:spPr>
          <a:xfrm flipH="1" flipV="1">
            <a:off x="838200" y="457200"/>
            <a:ext cx="1219200" cy="8720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218974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209800" y="2222539"/>
            <a:ext cx="2362200" cy="52066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1447800" y="2544213"/>
            <a:ext cx="838200" cy="914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0" y="406439"/>
            <a:ext cx="9144000" cy="6070561"/>
            <a:chOff x="0" y="393700"/>
            <a:chExt cx="9144000" cy="6070561"/>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3700"/>
              <a:ext cx="9144000" cy="6070561"/>
            </a:xfrm>
            <a:prstGeom prst="rect">
              <a:avLst/>
            </a:prstGeom>
          </p:spPr>
        </p:pic>
        <p:sp>
          <p:nvSpPr>
            <p:cNvPr id="10" name="Rounded Rectangle 9"/>
            <p:cNvSpPr/>
            <p:nvPr/>
          </p:nvSpPr>
          <p:spPr>
            <a:xfrm>
              <a:off x="838200" y="5029200"/>
              <a:ext cx="4191000" cy="12192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cxnSp>
        <p:nvCxnSpPr>
          <p:cNvPr id="19" name="Straight Arrow Connector 18"/>
          <p:cNvCxnSpPr/>
          <p:nvPr/>
        </p:nvCxnSpPr>
        <p:spPr>
          <a:xfrm flipH="1" flipV="1">
            <a:off x="4724400" y="1828595"/>
            <a:ext cx="304800" cy="30500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flipH="1">
            <a:off x="2438400" y="1714290"/>
            <a:ext cx="2286000" cy="34311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5105400" y="3458613"/>
            <a:ext cx="2514600" cy="1113387"/>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b="1" dirty="0">
              <a:solidFill>
                <a:srgbClr val="000000"/>
              </a:solidFill>
            </a:endParaRPr>
          </a:p>
          <a:p>
            <a:pPr algn="ctr"/>
            <a:r>
              <a:rPr lang="en-US" sz="1400" b="1" dirty="0">
                <a:solidFill>
                  <a:srgbClr val="000000"/>
                </a:solidFill>
              </a:rPr>
              <a:t>Default spectral binning is 2 but can be set to other values with justification</a:t>
            </a:r>
          </a:p>
          <a:p>
            <a:pPr algn="ctr"/>
            <a:endParaRPr lang="en-US" sz="1400" b="1" dirty="0">
              <a:solidFill>
                <a:srgbClr val="000000"/>
              </a:solidFill>
            </a:endParaRPr>
          </a:p>
        </p:txBody>
      </p:sp>
      <p:cxnSp>
        <p:nvCxnSpPr>
          <p:cNvPr id="36" name="Straight Arrow Connector 35"/>
          <p:cNvCxnSpPr/>
          <p:nvPr/>
        </p:nvCxnSpPr>
        <p:spPr>
          <a:xfrm flipV="1">
            <a:off x="7620000" y="2895600"/>
            <a:ext cx="457200" cy="91440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5105400" y="1600200"/>
            <a:ext cx="2743200" cy="113005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rgbClr val="000000"/>
                </a:solidFill>
              </a:rPr>
              <a:t>Sky frequency is shown in barycentric frame so rest and sky frequency differ even when </a:t>
            </a:r>
            <a:r>
              <a:rPr lang="en-US" sz="1400" b="1" dirty="0" err="1">
                <a:solidFill>
                  <a:srgbClr val="000000"/>
                </a:solidFill>
              </a:rPr>
              <a:t>V</a:t>
            </a:r>
            <a:r>
              <a:rPr lang="en-US" sz="2000" b="1" baseline="-25000" dirty="0" err="1">
                <a:solidFill>
                  <a:srgbClr val="000000"/>
                </a:solidFill>
              </a:rPr>
              <a:t>lsrk</a:t>
            </a:r>
            <a:r>
              <a:rPr lang="en-US" sz="1400" b="1" dirty="0">
                <a:solidFill>
                  <a:srgbClr val="000000"/>
                </a:solidFill>
              </a:rPr>
              <a:t>=0</a:t>
            </a:r>
          </a:p>
        </p:txBody>
      </p:sp>
      <p:sp>
        <p:nvSpPr>
          <p:cNvPr id="13" name="Rounded Rectangle 12">
            <a:extLst>
              <a:ext uri="{FF2B5EF4-FFF2-40B4-BE49-F238E27FC236}">
                <a16:creationId xmlns:a16="http://schemas.microsoft.com/office/drawing/2014/main" id="{7811C416-BE2E-DC4F-985E-BEAEE5A3E895}"/>
              </a:ext>
            </a:extLst>
          </p:cNvPr>
          <p:cNvSpPr/>
          <p:nvPr/>
        </p:nvSpPr>
        <p:spPr>
          <a:xfrm>
            <a:off x="0" y="2590800"/>
            <a:ext cx="3276600" cy="1660255"/>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chemeClr val="tx1"/>
                </a:solidFill>
              </a:rPr>
              <a:t>Since Cycle 7 t</a:t>
            </a:r>
            <a:r>
              <a:rPr lang="en-US" b="1" dirty="0">
                <a:solidFill>
                  <a:srgbClr val="000000"/>
                </a:solidFill>
              </a:rPr>
              <a:t>he OT </a:t>
            </a:r>
            <a:r>
              <a:rPr lang="en-US" b="1" dirty="0" err="1">
                <a:solidFill>
                  <a:srgbClr val="000000"/>
                </a:solidFill>
              </a:rPr>
              <a:t>wil</a:t>
            </a:r>
            <a:r>
              <a:rPr lang="en-US" b="1" dirty="0">
                <a:solidFill>
                  <a:srgbClr val="000000"/>
                </a:solidFill>
              </a:rPr>
              <a:t> give validation warnings if any part of a </a:t>
            </a:r>
            <a:r>
              <a:rPr lang="en-US" b="1" dirty="0" err="1">
                <a:solidFill>
                  <a:srgbClr val="000000"/>
                </a:solidFill>
              </a:rPr>
              <a:t>spw</a:t>
            </a:r>
            <a:r>
              <a:rPr lang="en-US" b="1" dirty="0">
                <a:solidFill>
                  <a:srgbClr val="000000"/>
                </a:solidFill>
              </a:rPr>
              <a:t> is closer than 30 MHz to the baseband edge OR more than half of the </a:t>
            </a:r>
            <a:r>
              <a:rPr lang="en-US" b="1" dirty="0" err="1">
                <a:solidFill>
                  <a:srgbClr val="000000"/>
                </a:solidFill>
              </a:rPr>
              <a:t>spw</a:t>
            </a:r>
            <a:r>
              <a:rPr lang="en-US" b="1" dirty="0">
                <a:solidFill>
                  <a:srgbClr val="000000"/>
                </a:solidFill>
              </a:rPr>
              <a:t> is within (30 MHz + the line width) of the baseband edge </a:t>
            </a:r>
          </a:p>
        </p:txBody>
      </p:sp>
      <p:sp>
        <p:nvSpPr>
          <p:cNvPr id="4" name="Rectangle 3">
            <a:extLst>
              <a:ext uri="{FF2B5EF4-FFF2-40B4-BE49-F238E27FC236}">
                <a16:creationId xmlns:a16="http://schemas.microsoft.com/office/drawing/2014/main" id="{CB7CC697-1AB7-204E-BBB0-E69168EECCCC}"/>
              </a:ext>
            </a:extLst>
          </p:cNvPr>
          <p:cNvSpPr/>
          <p:nvPr/>
        </p:nvSpPr>
        <p:spPr>
          <a:xfrm>
            <a:off x="914400" y="5002649"/>
            <a:ext cx="4038600" cy="1169551"/>
          </a:xfrm>
          <a:prstGeom prst="rect">
            <a:avLst/>
          </a:prstGeom>
        </p:spPr>
        <p:txBody>
          <a:bodyPr wrap="square">
            <a:spAutoFit/>
          </a:bodyPr>
          <a:lstStyle/>
          <a:p>
            <a:pPr algn="ctr"/>
            <a:r>
              <a:rPr lang="en-US" sz="1400" b="1" dirty="0"/>
              <a:t>Note!</a:t>
            </a:r>
          </a:p>
          <a:p>
            <a:pPr algn="ctr"/>
            <a:r>
              <a:rPr lang="en-US" sz="1400" b="1" dirty="0"/>
              <a:t>Once a spectral window is defined with a rest frequency within it, the window must always thereafter contain that rest frequency or the OT will complain!</a:t>
            </a:r>
          </a:p>
        </p:txBody>
      </p:sp>
    </p:spTree>
    <p:extLst>
      <p:ext uri="{BB962C8B-B14F-4D97-AF65-F5344CB8AC3E}">
        <p14:creationId xmlns:p14="http://schemas.microsoft.com/office/powerpoint/2010/main" val="205123554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6172200"/>
          </a:xfrm>
          <a:prstGeom prst="rect">
            <a:avLst/>
          </a:prstGeom>
        </p:spPr>
      </p:pic>
      <p:sp>
        <p:nvSpPr>
          <p:cNvPr id="8" name="Rounded Rectangle 7"/>
          <p:cNvSpPr/>
          <p:nvPr/>
        </p:nvSpPr>
        <p:spPr>
          <a:xfrm>
            <a:off x="304800" y="2971800"/>
            <a:ext cx="2133600" cy="1153418"/>
          </a:xfrm>
          <a:prstGeom prst="roundRect">
            <a:avLst/>
          </a:prstGeom>
          <a:gradFill flip="none" rotWithShape="1">
            <a:gsLst>
              <a:gs pos="0">
                <a:schemeClr val="accent6">
                  <a:tint val="100000"/>
                  <a:shade val="100000"/>
                  <a:satMod val="130000"/>
                  <a:alpha val="53000"/>
                </a:schemeClr>
              </a:gs>
              <a:gs pos="100000">
                <a:schemeClr val="accent6">
                  <a:tint val="50000"/>
                  <a:shade val="100000"/>
                  <a:satMod val="350000"/>
                  <a:alpha val="53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 name="TextBox 3"/>
          <p:cNvSpPr txBox="1"/>
          <p:nvPr/>
        </p:nvSpPr>
        <p:spPr>
          <a:xfrm>
            <a:off x="373771" y="2971800"/>
            <a:ext cx="2674229" cy="1077218"/>
          </a:xfrm>
          <a:prstGeom prst="rect">
            <a:avLst/>
          </a:prstGeom>
          <a:noFill/>
        </p:spPr>
        <p:txBody>
          <a:bodyPr wrap="square" rtlCol="0">
            <a:spAutoFit/>
          </a:bodyPr>
          <a:lstStyle/>
          <a:p>
            <a:r>
              <a:rPr lang="en-US" sz="1600" b="1" dirty="0"/>
              <a:t>Double click here to select bandwidth &amp; resolution from a dropdown list</a:t>
            </a:r>
          </a:p>
        </p:txBody>
      </p:sp>
      <p:cxnSp>
        <p:nvCxnSpPr>
          <p:cNvPr id="6" name="Straight Arrow Connector 5"/>
          <p:cNvCxnSpPr/>
          <p:nvPr/>
        </p:nvCxnSpPr>
        <p:spPr>
          <a:xfrm flipV="1">
            <a:off x="2514600" y="2286000"/>
            <a:ext cx="2514600" cy="12192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876800" y="2057400"/>
            <a:ext cx="3461844" cy="32731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9673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38162"/>
            <a:ext cx="3276600" cy="604837"/>
          </a:xfrm>
        </p:spPr>
        <p:txBody>
          <a:bodyPr/>
          <a:lstStyle/>
          <a:p>
            <a:r>
              <a:rPr lang="en-US" dirty="0"/>
              <a:t>Configurations</a:t>
            </a:r>
          </a:p>
        </p:txBody>
      </p:sp>
      <p:sp>
        <p:nvSpPr>
          <p:cNvPr id="7" name="Content Placeholder 2"/>
          <p:cNvSpPr txBox="1">
            <a:spLocks/>
          </p:cNvSpPr>
          <p:nvPr/>
        </p:nvSpPr>
        <p:spPr bwMode="auto">
          <a:xfrm>
            <a:off x="457200" y="1066800"/>
            <a:ext cx="3810000" cy="2110552"/>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91440" bIns="50800" numCol="1" anchor="t" anchorCtr="0" compatLnSpc="1">
            <a:prstTxWarp prst="textNoShape">
              <a:avLst/>
            </a:prstTxWarp>
          </a:bodyPr>
          <a:lstStyle>
            <a:lvl1pPr marL="382588" indent="-34290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1pPr>
            <a:lvl2pPr marL="731838" indent="-28575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2pPr>
            <a:lvl3pPr marL="1131888" indent="-22860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3pPr>
            <a:lvl4pPr marL="1589088" indent="-22860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4pPr>
            <a:lvl5pPr marL="2046288" indent="-228600" algn="l" rtl="0" eaLnBrk="0" fontAlgn="base" hangingPunct="0">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5pPr>
            <a:lvl6pPr marL="2503488" indent="-228600" algn="l" rtl="0" fontAlgn="base">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6pPr>
            <a:lvl7pPr marL="2960688" indent="-228600" algn="l" rtl="0" fontAlgn="base">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7pPr>
            <a:lvl8pPr marL="3417888" indent="-228600" algn="l" rtl="0" fontAlgn="base">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8pPr>
            <a:lvl9pPr marL="3875088" indent="-228600" algn="l" rtl="0" fontAlgn="base">
              <a:spcBef>
                <a:spcPts val="500"/>
              </a:spcBef>
              <a:spcAft>
                <a:spcPct val="0"/>
              </a:spcAft>
              <a:buClr>
                <a:srgbClr val="000099"/>
              </a:buClr>
              <a:buSzPct val="100000"/>
              <a:buFont typeface="Lucida Grande" charset="0"/>
              <a:buChar char="»"/>
              <a:defRPr sz="2000">
                <a:solidFill>
                  <a:srgbClr val="000099"/>
                </a:solidFill>
                <a:latin typeface="+mn-lt"/>
                <a:ea typeface="+mn-ea"/>
                <a:cs typeface="+mn-cs"/>
                <a:sym typeface="Lucida Grande" charset="0"/>
              </a:defRPr>
            </a:lvl9pPr>
          </a:lstStyle>
          <a:p>
            <a:r>
              <a:rPr lang="en-US" kern="0" dirty="0"/>
              <a:t>The configuration schedule strongly influences when an object will be observed</a:t>
            </a:r>
          </a:p>
          <a:p>
            <a:r>
              <a:rPr lang="en-US" kern="0" dirty="0"/>
              <a:t>Some combinations of object RA and desired angular resolution may not allow night observing</a:t>
            </a:r>
          </a:p>
          <a:p>
            <a:endParaRPr lang="en-US" kern="0" dirty="0"/>
          </a:p>
        </p:txBody>
      </p:sp>
      <p:grpSp>
        <p:nvGrpSpPr>
          <p:cNvPr id="13" name="Group 12">
            <a:extLst>
              <a:ext uri="{FF2B5EF4-FFF2-40B4-BE49-F238E27FC236}">
                <a16:creationId xmlns:a16="http://schemas.microsoft.com/office/drawing/2014/main" id="{FC05EAA1-60AD-BD48-8FA1-2A65FE93B9E2}"/>
              </a:ext>
            </a:extLst>
          </p:cNvPr>
          <p:cNvGrpSpPr/>
          <p:nvPr/>
        </p:nvGrpSpPr>
        <p:grpSpPr>
          <a:xfrm>
            <a:off x="1408221" y="3705990"/>
            <a:ext cx="2441359" cy="3003078"/>
            <a:chOff x="990600" y="3092922"/>
            <a:chExt cx="2441359" cy="3003078"/>
          </a:xfrm>
        </p:grpSpPr>
        <p:grpSp>
          <p:nvGrpSpPr>
            <p:cNvPr id="4" name="Group 3">
              <a:extLst>
                <a:ext uri="{FF2B5EF4-FFF2-40B4-BE49-F238E27FC236}">
                  <a16:creationId xmlns:a16="http://schemas.microsoft.com/office/drawing/2014/main" id="{7CC4BD7C-E160-C84E-B2CB-E7566CCC6F2C}"/>
                </a:ext>
              </a:extLst>
            </p:cNvPr>
            <p:cNvGrpSpPr/>
            <p:nvPr/>
          </p:nvGrpSpPr>
          <p:grpSpPr>
            <a:xfrm>
              <a:off x="990600" y="3092922"/>
              <a:ext cx="2441359" cy="3003078"/>
              <a:chOff x="990600" y="3092922"/>
              <a:chExt cx="2441359" cy="3003078"/>
            </a:xfrm>
          </p:grpSpPr>
          <p:grpSp>
            <p:nvGrpSpPr>
              <p:cNvPr id="5" name="Group 4">
                <a:extLst>
                  <a:ext uri="{FF2B5EF4-FFF2-40B4-BE49-F238E27FC236}">
                    <a16:creationId xmlns:a16="http://schemas.microsoft.com/office/drawing/2014/main" id="{BFAC6B5C-BADA-AE47-9586-7037840EDA70}"/>
                  </a:ext>
                </a:extLst>
              </p:cNvPr>
              <p:cNvGrpSpPr/>
              <p:nvPr/>
            </p:nvGrpSpPr>
            <p:grpSpPr>
              <a:xfrm>
                <a:off x="990600" y="3092922"/>
                <a:ext cx="2441359" cy="3003078"/>
                <a:chOff x="454241" y="1111722"/>
                <a:chExt cx="2441359" cy="3003078"/>
              </a:xfrm>
            </p:grpSpPr>
            <p:pic>
              <p:nvPicPr>
                <p:cNvPr id="6" name="Picture 5">
                  <a:extLst>
                    <a:ext uri="{FF2B5EF4-FFF2-40B4-BE49-F238E27FC236}">
                      <a16:creationId xmlns:a16="http://schemas.microsoft.com/office/drawing/2014/main" id="{992E8C0B-35A7-DD4A-9C08-A5D7461D6B46}"/>
                    </a:ext>
                  </a:extLst>
                </p:cNvPr>
                <p:cNvPicPr>
                  <a:picLocks noChangeAspect="1"/>
                </p:cNvPicPr>
                <p:nvPr/>
              </p:nvPicPr>
              <p:blipFill rotWithShape="1">
                <a:blip r:embed="rId2"/>
                <a:srcRect l="23787" b="53787"/>
                <a:stretch/>
              </p:blipFill>
              <p:spPr>
                <a:xfrm>
                  <a:off x="454241" y="1111722"/>
                  <a:ext cx="2441359" cy="2545878"/>
                </a:xfrm>
                <a:prstGeom prst="rect">
                  <a:avLst/>
                </a:prstGeom>
              </p:spPr>
            </p:pic>
            <p:pic>
              <p:nvPicPr>
                <p:cNvPr id="8" name="Picture 7">
                  <a:extLst>
                    <a:ext uri="{FF2B5EF4-FFF2-40B4-BE49-F238E27FC236}">
                      <a16:creationId xmlns:a16="http://schemas.microsoft.com/office/drawing/2014/main" id="{D90246D6-28D9-0044-8C18-FBC7A1B4E821}"/>
                    </a:ext>
                  </a:extLst>
                </p:cNvPr>
                <p:cNvPicPr>
                  <a:picLocks noChangeAspect="1"/>
                </p:cNvPicPr>
                <p:nvPr/>
              </p:nvPicPr>
              <p:blipFill rotWithShape="1">
                <a:blip r:embed="rId2"/>
                <a:srcRect l="23787" t="57280" b="37506"/>
                <a:stretch/>
              </p:blipFill>
              <p:spPr>
                <a:xfrm>
                  <a:off x="454241" y="3581399"/>
                  <a:ext cx="2441359" cy="287215"/>
                </a:xfrm>
                <a:prstGeom prst="rect">
                  <a:avLst/>
                </a:prstGeom>
              </p:spPr>
            </p:pic>
            <p:pic>
              <p:nvPicPr>
                <p:cNvPr id="9" name="Picture 8">
                  <a:extLst>
                    <a:ext uri="{FF2B5EF4-FFF2-40B4-BE49-F238E27FC236}">
                      <a16:creationId xmlns:a16="http://schemas.microsoft.com/office/drawing/2014/main" id="{402D4F5B-C15A-BF4A-934C-DBDE3DE54E51}"/>
                    </a:ext>
                  </a:extLst>
                </p:cNvPr>
                <p:cNvPicPr>
                  <a:picLocks noChangeAspect="1"/>
                </p:cNvPicPr>
                <p:nvPr/>
              </p:nvPicPr>
              <p:blipFill rotWithShape="1">
                <a:blip r:embed="rId2"/>
                <a:srcRect l="23787" t="52810" b="43040"/>
                <a:stretch/>
              </p:blipFill>
              <p:spPr>
                <a:xfrm>
                  <a:off x="454241" y="3886201"/>
                  <a:ext cx="2441359" cy="228599"/>
                </a:xfrm>
                <a:prstGeom prst="rect">
                  <a:avLst/>
                </a:prstGeom>
              </p:spPr>
            </p:pic>
          </p:grpSp>
          <p:sp>
            <p:nvSpPr>
              <p:cNvPr id="11" name="TextBox 10">
                <a:extLst>
                  <a:ext uri="{FF2B5EF4-FFF2-40B4-BE49-F238E27FC236}">
                    <a16:creationId xmlns:a16="http://schemas.microsoft.com/office/drawing/2014/main" id="{DB4F7C2B-3795-0143-B5E2-8DED818907A8}"/>
                  </a:ext>
                </a:extLst>
              </p:cNvPr>
              <p:cNvSpPr txBox="1"/>
              <p:nvPr/>
            </p:nvSpPr>
            <p:spPr>
              <a:xfrm>
                <a:off x="2743200" y="3657600"/>
                <a:ext cx="609600" cy="261610"/>
              </a:xfrm>
              <a:prstGeom prst="rect">
                <a:avLst/>
              </a:prstGeom>
              <a:solidFill>
                <a:schemeClr val="accent1">
                  <a:lumMod val="20000"/>
                  <a:lumOff val="80000"/>
                </a:schemeClr>
              </a:solidFill>
            </p:spPr>
            <p:txBody>
              <a:bodyPr wrap="square" rtlCol="0">
                <a:spAutoFit/>
              </a:bodyPr>
              <a:lstStyle/>
              <a:p>
                <a:r>
                  <a:rPr lang="en-US" sz="1050" dirty="0">
                    <a:latin typeface="Symbol" pitchFamily="2" charset="2"/>
                  </a:rPr>
                  <a:t>l</a:t>
                </a:r>
                <a:r>
                  <a:rPr lang="en-US" sz="1050" dirty="0"/>
                  <a:t>3mm</a:t>
                </a:r>
              </a:p>
            </p:txBody>
          </p:sp>
        </p:grpSp>
        <p:sp>
          <p:nvSpPr>
            <p:cNvPr id="12" name="TextBox 11">
              <a:extLst>
                <a:ext uri="{FF2B5EF4-FFF2-40B4-BE49-F238E27FC236}">
                  <a16:creationId xmlns:a16="http://schemas.microsoft.com/office/drawing/2014/main" id="{00593D16-3F1B-DB4C-8F1D-BB41CD6FCCA5}"/>
                </a:ext>
              </a:extLst>
            </p:cNvPr>
            <p:cNvSpPr txBox="1"/>
            <p:nvPr/>
          </p:nvSpPr>
          <p:spPr>
            <a:xfrm>
              <a:off x="2133600" y="3548390"/>
              <a:ext cx="609600" cy="261610"/>
            </a:xfrm>
            <a:prstGeom prst="rect">
              <a:avLst/>
            </a:prstGeom>
            <a:solidFill>
              <a:schemeClr val="accent1">
                <a:lumMod val="20000"/>
                <a:lumOff val="80000"/>
              </a:schemeClr>
            </a:solidFill>
          </p:spPr>
          <p:txBody>
            <a:bodyPr wrap="square" rtlCol="0">
              <a:spAutoFit/>
            </a:bodyPr>
            <a:lstStyle/>
            <a:p>
              <a:r>
                <a:rPr lang="en-US" sz="1050" dirty="0">
                  <a:latin typeface="Symbol" pitchFamily="2" charset="2"/>
                </a:rPr>
                <a:t>l</a:t>
              </a:r>
              <a:r>
                <a:rPr lang="en-US" sz="1050" dirty="0"/>
                <a:t>3mm</a:t>
              </a:r>
            </a:p>
          </p:txBody>
        </p:sp>
      </p:grpSp>
      <p:pic>
        <p:nvPicPr>
          <p:cNvPr id="16" name="Picture 15">
            <a:extLst>
              <a:ext uri="{FF2B5EF4-FFF2-40B4-BE49-F238E27FC236}">
                <a16:creationId xmlns:a16="http://schemas.microsoft.com/office/drawing/2014/main" id="{5C907C5A-6BE8-5ABF-52E9-35E893BDFF85}"/>
              </a:ext>
            </a:extLst>
          </p:cNvPr>
          <p:cNvPicPr>
            <a:picLocks noChangeAspect="1"/>
          </p:cNvPicPr>
          <p:nvPr/>
        </p:nvPicPr>
        <p:blipFill>
          <a:blip r:embed="rId3"/>
          <a:stretch>
            <a:fillRect/>
          </a:stretch>
        </p:blipFill>
        <p:spPr>
          <a:xfrm>
            <a:off x="4114800" y="1074717"/>
            <a:ext cx="4929770" cy="3853729"/>
          </a:xfrm>
          <a:prstGeom prst="rect">
            <a:avLst/>
          </a:prstGeom>
        </p:spPr>
      </p:pic>
    </p:spTree>
    <p:extLst>
      <p:ext uri="{BB962C8B-B14F-4D97-AF65-F5344CB8AC3E}">
        <p14:creationId xmlns:p14="http://schemas.microsoft.com/office/powerpoint/2010/main" val="117899934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7176"/>
            <a:ext cx="9144000" cy="6063624"/>
          </a:xfrm>
          <a:prstGeom prst="rect">
            <a:avLst/>
          </a:prstGeom>
        </p:spPr>
      </p:pic>
      <p:sp>
        <p:nvSpPr>
          <p:cNvPr id="8" name="Rounded Rectangle 7"/>
          <p:cNvSpPr/>
          <p:nvPr/>
        </p:nvSpPr>
        <p:spPr>
          <a:xfrm>
            <a:off x="2356349" y="4745758"/>
            <a:ext cx="3511051" cy="1197842"/>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lvl="0"/>
            <a:r>
              <a:rPr lang="en-US" sz="1600" b="1" dirty="0">
                <a:solidFill>
                  <a:srgbClr val="000000"/>
                </a:solidFill>
                <a:latin typeface="Arial" charset="0"/>
                <a:ea typeface="ヒラギノ角ゴ ProN W3" charset="-128"/>
                <a:cs typeface="ヒラギノ角ゴ ProN W3" charset="-128"/>
              </a:rPr>
              <a:t>Spectral specs share a base- band so the sum of shares can’t exceed 1.  Choices for resolution change with this fraction</a:t>
            </a:r>
          </a:p>
        </p:txBody>
      </p:sp>
      <p:sp>
        <p:nvSpPr>
          <p:cNvPr id="14" name="Rounded Rectangle 13"/>
          <p:cNvSpPr/>
          <p:nvPr/>
        </p:nvSpPr>
        <p:spPr>
          <a:xfrm>
            <a:off x="5491362" y="1201852"/>
            <a:ext cx="2738238" cy="787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lvl="0"/>
            <a:r>
              <a:rPr lang="en-US" sz="1600" b="1" dirty="0">
                <a:solidFill>
                  <a:srgbClr val="000000"/>
                </a:solidFill>
                <a:latin typeface="Arial" charset="0"/>
                <a:ea typeface="ヒラギノ角ゴ ProN W3" charset="-128"/>
                <a:cs typeface="ヒラギノ角ゴ ProN W3" charset="-128"/>
              </a:rPr>
              <a:t>Failing to rename a new </a:t>
            </a:r>
            <a:r>
              <a:rPr lang="en-US" sz="1600" b="1" dirty="0" err="1">
                <a:solidFill>
                  <a:srgbClr val="000000"/>
                </a:solidFill>
                <a:latin typeface="Arial" charset="0"/>
                <a:ea typeface="ヒラギノ角ゴ ProN W3" charset="-128"/>
                <a:cs typeface="ヒラギノ角ゴ ProN W3" charset="-128"/>
              </a:rPr>
              <a:t>spw</a:t>
            </a:r>
            <a:r>
              <a:rPr lang="en-US" sz="1600" b="1" dirty="0">
                <a:solidFill>
                  <a:srgbClr val="000000"/>
                </a:solidFill>
                <a:latin typeface="Arial" charset="0"/>
                <a:ea typeface="ヒラギノ角ゴ ProN W3" charset="-128"/>
                <a:cs typeface="ヒラギノ角ゴ ProN W3" charset="-128"/>
              </a:rPr>
              <a:t> brings a validation error! </a:t>
            </a:r>
            <a:r>
              <a:rPr lang="en-US" sz="1000" b="1" dirty="0">
                <a:solidFill>
                  <a:schemeClr val="bg1">
                    <a:lumMod val="75000"/>
                  </a:schemeClr>
                </a:solidFill>
                <a:latin typeface="Arial" charset="0"/>
                <a:ea typeface="ヒラギノ角ゴ ProN W3" charset="-128"/>
                <a:cs typeface="ヒラギノ角ゴ ProN W3" charset="-128"/>
              </a:rPr>
              <a:t>Picky picky.</a:t>
            </a:r>
            <a:endParaRPr lang="en-US" sz="1600" b="1" dirty="0">
              <a:solidFill>
                <a:schemeClr val="bg1">
                  <a:lumMod val="75000"/>
                </a:schemeClr>
              </a:solidFill>
              <a:latin typeface="Arial" charset="0"/>
              <a:ea typeface="ヒラギノ角ゴ ProN W3" charset="-128"/>
              <a:cs typeface="ヒラギノ角ゴ ProN W3" charset="-128"/>
            </a:endParaRPr>
          </a:p>
        </p:txBody>
      </p:sp>
      <p:cxnSp>
        <p:nvCxnSpPr>
          <p:cNvPr id="13" name="Straight Arrow Connector 12">
            <a:extLst>
              <a:ext uri="{FF2B5EF4-FFF2-40B4-BE49-F238E27FC236}">
                <a16:creationId xmlns:a16="http://schemas.microsoft.com/office/drawing/2014/main" id="{B97E811F-9918-5C49-84B1-F21185AEF719}"/>
              </a:ext>
            </a:extLst>
          </p:cNvPr>
          <p:cNvCxnSpPr>
            <a:cxnSpLocks/>
          </p:cNvCxnSpPr>
          <p:nvPr/>
        </p:nvCxnSpPr>
        <p:spPr>
          <a:xfrm flipH="1">
            <a:off x="4800600" y="1676400"/>
            <a:ext cx="690762" cy="533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551EABF-E21F-F542-B707-18B04B70071D}"/>
              </a:ext>
            </a:extLst>
          </p:cNvPr>
          <p:cNvCxnSpPr>
            <a:cxnSpLocks/>
          </p:cNvCxnSpPr>
          <p:nvPr/>
        </p:nvCxnSpPr>
        <p:spPr>
          <a:xfrm flipH="1" flipV="1">
            <a:off x="2667000" y="4267200"/>
            <a:ext cx="304800" cy="47855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BA34454-B3E4-404B-9330-1AC091713866}"/>
              </a:ext>
            </a:extLst>
          </p:cNvPr>
          <p:cNvCxnSpPr>
            <a:cxnSpLocks/>
          </p:cNvCxnSpPr>
          <p:nvPr/>
        </p:nvCxnSpPr>
        <p:spPr>
          <a:xfrm flipH="1" flipV="1">
            <a:off x="2590800" y="4419600"/>
            <a:ext cx="381000" cy="32615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14327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9898"/>
            <a:ext cx="9144000" cy="6158204"/>
          </a:xfrm>
          <a:prstGeom prst="rect">
            <a:avLst/>
          </a:prstGeom>
        </p:spPr>
      </p:pic>
      <p:sp>
        <p:nvSpPr>
          <p:cNvPr id="12" name="Rounded Rectangle 11"/>
          <p:cNvSpPr/>
          <p:nvPr/>
        </p:nvSpPr>
        <p:spPr>
          <a:xfrm>
            <a:off x="5675924" y="592311"/>
            <a:ext cx="2934675" cy="146508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a:off x="5715000" y="610260"/>
            <a:ext cx="3124200" cy="1323439"/>
          </a:xfrm>
          <a:prstGeom prst="rect">
            <a:avLst/>
          </a:prstGeom>
          <a:noFill/>
        </p:spPr>
        <p:txBody>
          <a:bodyPr wrap="square" rtlCol="0">
            <a:spAutoFit/>
          </a:bodyPr>
          <a:lstStyle/>
          <a:p>
            <a:r>
              <a:rPr lang="en-US" sz="1600" b="1" dirty="0"/>
              <a:t>The spectral tab gives a graphical visualization of the spectral setup. The orange vertical bars are sidebands. This setup is okay!</a:t>
            </a:r>
          </a:p>
        </p:txBody>
      </p:sp>
      <p:sp>
        <p:nvSpPr>
          <p:cNvPr id="4" name="Oval 3"/>
          <p:cNvSpPr/>
          <p:nvPr/>
        </p:nvSpPr>
        <p:spPr>
          <a:xfrm>
            <a:off x="2514600" y="915570"/>
            <a:ext cx="890342" cy="418959"/>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endCxn id="4" idx="6"/>
          </p:cNvCxnSpPr>
          <p:nvPr/>
        </p:nvCxnSpPr>
        <p:spPr>
          <a:xfrm flipH="1">
            <a:off x="3404942" y="516250"/>
            <a:ext cx="2270983" cy="6088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cxnSpLocks/>
          </p:cNvCxnSpPr>
          <p:nvPr/>
        </p:nvCxnSpPr>
        <p:spPr>
          <a:xfrm flipH="1">
            <a:off x="5217663" y="2057400"/>
            <a:ext cx="878337" cy="81529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6096000" y="2057400"/>
            <a:ext cx="508809" cy="7792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48000" y="3200400"/>
            <a:ext cx="1828800" cy="461665"/>
          </a:xfrm>
          <a:prstGeom prst="rect">
            <a:avLst/>
          </a:prstGeom>
          <a:noFill/>
        </p:spPr>
        <p:txBody>
          <a:bodyPr wrap="square" rtlCol="0">
            <a:spAutoFit/>
          </a:bodyPr>
          <a:lstStyle/>
          <a:p>
            <a:r>
              <a:rPr lang="en-US" dirty="0">
                <a:solidFill>
                  <a:schemeClr val="tx1"/>
                </a:solidFill>
              </a:rPr>
              <a:t>Drag the green slider to slide the VIEW</a:t>
            </a:r>
          </a:p>
        </p:txBody>
      </p:sp>
      <p:cxnSp>
        <p:nvCxnSpPr>
          <p:cNvPr id="15" name="Straight Arrow Connector 14"/>
          <p:cNvCxnSpPr/>
          <p:nvPr/>
        </p:nvCxnSpPr>
        <p:spPr>
          <a:xfrm>
            <a:off x="3962400" y="3657600"/>
            <a:ext cx="990600" cy="3810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34200" y="2819400"/>
            <a:ext cx="1981200" cy="461665"/>
          </a:xfrm>
          <a:prstGeom prst="rect">
            <a:avLst/>
          </a:prstGeom>
          <a:noFill/>
        </p:spPr>
        <p:txBody>
          <a:bodyPr wrap="square" rtlCol="0">
            <a:spAutoFit/>
          </a:bodyPr>
          <a:lstStyle/>
          <a:p>
            <a:r>
              <a:rPr lang="en-US" dirty="0">
                <a:solidFill>
                  <a:schemeClr val="tx1"/>
                </a:solidFill>
              </a:rPr>
              <a:t>Drag the yellow vertical to move the </a:t>
            </a:r>
            <a:r>
              <a:rPr lang="en-US" i="1" dirty="0">
                <a:solidFill>
                  <a:schemeClr val="tx1"/>
                </a:solidFill>
              </a:rPr>
              <a:t>first LO</a:t>
            </a:r>
          </a:p>
        </p:txBody>
      </p:sp>
      <p:cxnSp>
        <p:nvCxnSpPr>
          <p:cNvPr id="23" name="Straight Arrow Connector 22"/>
          <p:cNvCxnSpPr/>
          <p:nvPr/>
        </p:nvCxnSpPr>
        <p:spPr>
          <a:xfrm flipH="1">
            <a:off x="5562600" y="3655368"/>
            <a:ext cx="1371600" cy="7843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943600" y="3048000"/>
            <a:ext cx="990600" cy="152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5715000" y="5029200"/>
            <a:ext cx="838200" cy="3810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934200" y="3424535"/>
            <a:ext cx="1981200" cy="461665"/>
          </a:xfrm>
          <a:prstGeom prst="rect">
            <a:avLst/>
          </a:prstGeom>
          <a:noFill/>
        </p:spPr>
        <p:txBody>
          <a:bodyPr wrap="square" rtlCol="0">
            <a:spAutoFit/>
          </a:bodyPr>
          <a:lstStyle/>
          <a:p>
            <a:r>
              <a:rPr lang="en-US" dirty="0">
                <a:solidFill>
                  <a:schemeClr val="tx1"/>
                </a:solidFill>
              </a:rPr>
              <a:t>Click in the yellow area to MAGNIFY</a:t>
            </a:r>
          </a:p>
        </p:txBody>
      </p:sp>
      <p:sp>
        <p:nvSpPr>
          <p:cNvPr id="26" name="TextBox 25"/>
          <p:cNvSpPr txBox="1"/>
          <p:nvPr/>
        </p:nvSpPr>
        <p:spPr>
          <a:xfrm>
            <a:off x="6553200" y="5334000"/>
            <a:ext cx="2286000" cy="276999"/>
          </a:xfrm>
          <a:prstGeom prst="rect">
            <a:avLst/>
          </a:prstGeom>
          <a:noFill/>
        </p:spPr>
        <p:txBody>
          <a:bodyPr wrap="square" rtlCol="0">
            <a:spAutoFit/>
          </a:bodyPr>
          <a:lstStyle/>
          <a:p>
            <a:r>
              <a:rPr lang="en-US" b="1" i="1" dirty="0">
                <a:solidFill>
                  <a:srgbClr val="FF0000"/>
                </a:solidFill>
              </a:rPr>
              <a:t>Zoom in here to start</a:t>
            </a:r>
          </a:p>
        </p:txBody>
      </p:sp>
      <p:sp>
        <p:nvSpPr>
          <p:cNvPr id="17" name="TextBox 16">
            <a:extLst>
              <a:ext uri="{FF2B5EF4-FFF2-40B4-BE49-F238E27FC236}">
                <a16:creationId xmlns:a16="http://schemas.microsoft.com/office/drawing/2014/main" id="{A7100569-ADBD-4C46-9863-D5EE0002AD56}"/>
              </a:ext>
            </a:extLst>
          </p:cNvPr>
          <p:cNvSpPr txBox="1"/>
          <p:nvPr/>
        </p:nvSpPr>
        <p:spPr>
          <a:xfrm>
            <a:off x="76199" y="-76200"/>
            <a:ext cx="8915401" cy="400110"/>
          </a:xfrm>
          <a:prstGeom prst="rect">
            <a:avLst/>
          </a:prstGeom>
          <a:noFill/>
        </p:spPr>
        <p:txBody>
          <a:bodyPr wrap="square" rtlCol="0">
            <a:spAutoFit/>
          </a:bodyPr>
          <a:lstStyle/>
          <a:p>
            <a:r>
              <a:rPr lang="en-US" sz="2000" dirty="0">
                <a:solidFill>
                  <a:srgbClr val="FF0000"/>
                </a:solidFill>
              </a:rPr>
              <a:t>The spectral setup has a </a:t>
            </a:r>
            <a:r>
              <a:rPr lang="en-US" sz="2000" b="1" dirty="0">
                <a:solidFill>
                  <a:srgbClr val="FF0000"/>
                </a:solidFill>
              </a:rPr>
              <a:t>visualizer</a:t>
            </a:r>
            <a:r>
              <a:rPr lang="en-US" sz="2000" dirty="0">
                <a:solidFill>
                  <a:srgbClr val="FF0000"/>
                </a:solidFill>
              </a:rPr>
              <a:t> for spectral windows and spectral lines</a:t>
            </a:r>
          </a:p>
        </p:txBody>
      </p:sp>
    </p:spTree>
    <p:extLst>
      <p:ext uri="{BB962C8B-B14F-4D97-AF65-F5344CB8AC3E}">
        <p14:creationId xmlns:p14="http://schemas.microsoft.com/office/powerpoint/2010/main" val="284453582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9898"/>
            <a:ext cx="9144000" cy="6158204"/>
          </a:xfrm>
          <a:prstGeom prst="rect">
            <a:avLst/>
          </a:prstGeom>
        </p:spPr>
      </p:pic>
      <p:grpSp>
        <p:nvGrpSpPr>
          <p:cNvPr id="2" name="Group 1">
            <a:extLst>
              <a:ext uri="{FF2B5EF4-FFF2-40B4-BE49-F238E27FC236}">
                <a16:creationId xmlns:a16="http://schemas.microsoft.com/office/drawing/2014/main" id="{1196D2C2-6795-7E49-8535-E180CD322E26}"/>
              </a:ext>
            </a:extLst>
          </p:cNvPr>
          <p:cNvGrpSpPr/>
          <p:nvPr/>
        </p:nvGrpSpPr>
        <p:grpSpPr>
          <a:xfrm>
            <a:off x="3200400" y="2667000"/>
            <a:ext cx="3048000" cy="1465089"/>
            <a:chOff x="5675924" y="592311"/>
            <a:chExt cx="3048000" cy="1465089"/>
          </a:xfrm>
        </p:grpSpPr>
        <p:sp>
          <p:nvSpPr>
            <p:cNvPr id="12" name="Rounded Rectangle 11"/>
            <p:cNvSpPr/>
            <p:nvPr/>
          </p:nvSpPr>
          <p:spPr>
            <a:xfrm>
              <a:off x="5675924" y="592311"/>
              <a:ext cx="2934675" cy="146508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a:off x="5675924" y="640472"/>
              <a:ext cx="3048000" cy="1323439"/>
            </a:xfrm>
            <a:prstGeom prst="rect">
              <a:avLst/>
            </a:prstGeom>
            <a:noFill/>
          </p:spPr>
          <p:txBody>
            <a:bodyPr wrap="square" rtlCol="0">
              <a:spAutoFit/>
            </a:bodyPr>
            <a:lstStyle/>
            <a:p>
              <a:r>
                <a:rPr lang="en-US" sz="1600" b="1" dirty="0"/>
                <a:t>You can display atmospheric transmission at any octile but the OT will always use the “automatic” choice for the observing time estimate</a:t>
              </a:r>
            </a:p>
          </p:txBody>
        </p:sp>
      </p:grpSp>
      <p:sp>
        <p:nvSpPr>
          <p:cNvPr id="4" name="Oval 3"/>
          <p:cNvSpPr/>
          <p:nvPr/>
        </p:nvSpPr>
        <p:spPr>
          <a:xfrm>
            <a:off x="4267200" y="4381641"/>
            <a:ext cx="3124200" cy="418959"/>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100569-ADBD-4C46-9863-D5EE0002AD56}"/>
              </a:ext>
            </a:extLst>
          </p:cNvPr>
          <p:cNvSpPr txBox="1"/>
          <p:nvPr/>
        </p:nvSpPr>
        <p:spPr>
          <a:xfrm>
            <a:off x="76199" y="-76200"/>
            <a:ext cx="8915401" cy="400110"/>
          </a:xfrm>
          <a:prstGeom prst="rect">
            <a:avLst/>
          </a:prstGeom>
          <a:noFill/>
        </p:spPr>
        <p:txBody>
          <a:bodyPr wrap="square" rtlCol="0">
            <a:spAutoFit/>
          </a:bodyPr>
          <a:lstStyle/>
          <a:p>
            <a:r>
              <a:rPr lang="en-US" sz="2000" dirty="0">
                <a:solidFill>
                  <a:srgbClr val="FF0000"/>
                </a:solidFill>
              </a:rPr>
              <a:t>The spectral setup has a </a:t>
            </a:r>
            <a:r>
              <a:rPr lang="en-US" sz="2000" b="1" dirty="0">
                <a:solidFill>
                  <a:srgbClr val="FF0000"/>
                </a:solidFill>
              </a:rPr>
              <a:t>visualizer</a:t>
            </a:r>
            <a:r>
              <a:rPr lang="en-US" sz="2000" dirty="0">
                <a:solidFill>
                  <a:srgbClr val="FF0000"/>
                </a:solidFill>
              </a:rPr>
              <a:t> for spectral windows and spectral lines</a:t>
            </a:r>
          </a:p>
        </p:txBody>
      </p:sp>
      <p:cxnSp>
        <p:nvCxnSpPr>
          <p:cNvPr id="19" name="Straight Arrow Connector 18">
            <a:extLst>
              <a:ext uri="{FF2B5EF4-FFF2-40B4-BE49-F238E27FC236}">
                <a16:creationId xmlns:a16="http://schemas.microsoft.com/office/drawing/2014/main" id="{0B1DA8BB-3B23-2E41-B6DB-8EA509C01BE2}"/>
              </a:ext>
            </a:extLst>
          </p:cNvPr>
          <p:cNvCxnSpPr>
            <a:cxnSpLocks/>
          </p:cNvCxnSpPr>
          <p:nvPr/>
        </p:nvCxnSpPr>
        <p:spPr>
          <a:xfrm>
            <a:off x="4343400" y="4132089"/>
            <a:ext cx="990600" cy="43991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66901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a:stretch/>
        </p:blipFill>
        <p:spPr>
          <a:xfrm>
            <a:off x="0" y="393700"/>
            <a:ext cx="9143999" cy="6062472"/>
          </a:xfrm>
          <a:prstGeom prst="rect">
            <a:avLst/>
          </a:prstGeom>
        </p:spPr>
      </p:pic>
      <p:sp>
        <p:nvSpPr>
          <p:cNvPr id="10" name="Rounded Rectangle 9"/>
          <p:cNvSpPr/>
          <p:nvPr/>
        </p:nvSpPr>
        <p:spPr>
          <a:xfrm>
            <a:off x="1213349" y="3774090"/>
            <a:ext cx="2520451" cy="102651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lvl="0" algn="ctr"/>
            <a:r>
              <a:rPr lang="en-US" sz="1600" b="1" dirty="0">
                <a:solidFill>
                  <a:srgbClr val="000000"/>
                </a:solidFill>
                <a:latin typeface="Arial" charset="0"/>
                <a:ea typeface="ヒラギノ角ゴ ProN W3" charset="-128"/>
                <a:cs typeface="ヒラギノ角ゴ ProN W3" charset="-128"/>
              </a:rPr>
              <a:t>Standard single continuum setups, can be modified with justification</a:t>
            </a:r>
          </a:p>
        </p:txBody>
      </p:sp>
      <p:sp>
        <p:nvSpPr>
          <p:cNvPr id="3" name="TextBox 2"/>
          <p:cNvSpPr txBox="1"/>
          <p:nvPr/>
        </p:nvSpPr>
        <p:spPr>
          <a:xfrm>
            <a:off x="152400" y="-76200"/>
            <a:ext cx="7620000" cy="523220"/>
          </a:xfrm>
          <a:prstGeom prst="rect">
            <a:avLst/>
          </a:prstGeom>
          <a:noFill/>
        </p:spPr>
        <p:txBody>
          <a:bodyPr wrap="square" rtlCol="0">
            <a:spAutoFit/>
          </a:bodyPr>
          <a:lstStyle/>
          <a:p>
            <a:r>
              <a:rPr lang="en-US" sz="2800" b="1" dirty="0">
                <a:solidFill>
                  <a:srgbClr val="C00000"/>
                </a:solidFill>
              </a:rPr>
              <a:t>Continuum &amp; new choice of resolution</a:t>
            </a:r>
          </a:p>
        </p:txBody>
      </p:sp>
      <p:cxnSp>
        <p:nvCxnSpPr>
          <p:cNvPr id="6" name="Straight Arrow Connector 5"/>
          <p:cNvCxnSpPr>
            <a:cxnSpLocks/>
          </p:cNvCxnSpPr>
          <p:nvPr/>
        </p:nvCxnSpPr>
        <p:spPr bwMode="auto">
          <a:xfrm flipV="1">
            <a:off x="3499349" y="3657600"/>
            <a:ext cx="1453651" cy="381001"/>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a:cxnSpLocks/>
          </p:cNvCxnSpPr>
          <p:nvPr/>
        </p:nvCxnSpPr>
        <p:spPr bwMode="auto">
          <a:xfrm flipV="1">
            <a:off x="3499349" y="2268044"/>
            <a:ext cx="2444251" cy="1770556"/>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3A06A217-8089-584D-AE0D-E06D98DC0A4A}"/>
              </a:ext>
            </a:extLst>
          </p:cNvPr>
          <p:cNvCxnSpPr>
            <a:cxnSpLocks/>
          </p:cNvCxnSpPr>
          <p:nvPr/>
        </p:nvCxnSpPr>
        <p:spPr>
          <a:xfrm flipH="1">
            <a:off x="6781800" y="4495800"/>
            <a:ext cx="381000"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C735F13-5A94-5D41-B4C1-86F7E0BCA0A2}"/>
              </a:ext>
            </a:extLst>
          </p:cNvPr>
          <p:cNvCxnSpPr>
            <a:cxnSpLocks/>
          </p:cNvCxnSpPr>
          <p:nvPr/>
        </p:nvCxnSpPr>
        <p:spPr>
          <a:xfrm>
            <a:off x="7010400" y="2268044"/>
            <a:ext cx="838200" cy="177055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F5FD77D-8241-AB49-A286-C7414E2BE672}"/>
              </a:ext>
            </a:extLst>
          </p:cNvPr>
          <p:cNvCxnSpPr>
            <a:cxnSpLocks/>
          </p:cNvCxnSpPr>
          <p:nvPr/>
        </p:nvCxnSpPr>
        <p:spPr>
          <a:xfrm flipH="1">
            <a:off x="7467600" y="4724400"/>
            <a:ext cx="304800" cy="3048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ounded Rectangle 14">
            <a:extLst>
              <a:ext uri="{FF2B5EF4-FFF2-40B4-BE49-F238E27FC236}">
                <a16:creationId xmlns:a16="http://schemas.microsoft.com/office/drawing/2014/main" id="{D6C6384F-8BCB-344D-B981-C6890963D43C}"/>
              </a:ext>
            </a:extLst>
          </p:cNvPr>
          <p:cNvSpPr/>
          <p:nvPr/>
        </p:nvSpPr>
        <p:spPr>
          <a:xfrm>
            <a:off x="7010400" y="4038600"/>
            <a:ext cx="1981200" cy="685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rgbClr val="000000"/>
                </a:solidFill>
              </a:rPr>
              <a:t>PI can choose  spectral resolution </a:t>
            </a:r>
          </a:p>
        </p:txBody>
      </p:sp>
      <p:sp>
        <p:nvSpPr>
          <p:cNvPr id="2" name="Rounded Rectangle 1">
            <a:extLst>
              <a:ext uri="{FF2B5EF4-FFF2-40B4-BE49-F238E27FC236}">
                <a16:creationId xmlns:a16="http://schemas.microsoft.com/office/drawing/2014/main" id="{ED35124A-7D4D-FA1B-E7C2-A9DC2BFE6FAE}"/>
              </a:ext>
            </a:extLst>
          </p:cNvPr>
          <p:cNvSpPr/>
          <p:nvPr/>
        </p:nvSpPr>
        <p:spPr>
          <a:xfrm>
            <a:off x="5943600" y="5175722"/>
            <a:ext cx="2514600" cy="9270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rgbClr val="000000"/>
                </a:solidFill>
              </a:rPr>
              <a:t>(Mostly governed by data processing rates, data can be resampled during reduction)</a:t>
            </a:r>
          </a:p>
        </p:txBody>
      </p:sp>
    </p:spTree>
    <p:extLst>
      <p:ext uri="{BB962C8B-B14F-4D97-AF65-F5344CB8AC3E}">
        <p14:creationId xmlns:p14="http://schemas.microsoft.com/office/powerpoint/2010/main" val="259720349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a:stretch/>
        </p:blipFill>
        <p:spPr>
          <a:xfrm>
            <a:off x="0" y="393700"/>
            <a:ext cx="9143999" cy="6062472"/>
          </a:xfrm>
          <a:prstGeom prst="rect">
            <a:avLst/>
          </a:prstGeom>
        </p:spPr>
      </p:pic>
      <p:sp>
        <p:nvSpPr>
          <p:cNvPr id="10" name="Rounded Rectangle 9"/>
          <p:cNvSpPr/>
          <p:nvPr/>
        </p:nvSpPr>
        <p:spPr>
          <a:xfrm>
            <a:off x="1213349" y="3774090"/>
            <a:ext cx="2520451" cy="102651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lvl="0" algn="ctr"/>
            <a:r>
              <a:rPr lang="en-US" sz="1600" b="1" dirty="0">
                <a:solidFill>
                  <a:srgbClr val="000000"/>
                </a:solidFill>
                <a:latin typeface="Arial" charset="0"/>
                <a:ea typeface="ヒラギノ角ゴ ProN W3" charset="-128"/>
                <a:cs typeface="ヒラギノ角ゴ ProN W3" charset="-128"/>
              </a:rPr>
              <a:t>Standard single continuum setups, can be modified with justification</a:t>
            </a:r>
          </a:p>
        </p:txBody>
      </p:sp>
      <p:sp>
        <p:nvSpPr>
          <p:cNvPr id="3" name="TextBox 2"/>
          <p:cNvSpPr txBox="1"/>
          <p:nvPr/>
        </p:nvSpPr>
        <p:spPr>
          <a:xfrm>
            <a:off x="152400" y="-76200"/>
            <a:ext cx="5638800" cy="954107"/>
          </a:xfrm>
          <a:prstGeom prst="rect">
            <a:avLst/>
          </a:prstGeom>
          <a:noFill/>
        </p:spPr>
        <p:txBody>
          <a:bodyPr wrap="square" rtlCol="0">
            <a:spAutoFit/>
          </a:bodyPr>
          <a:lstStyle/>
          <a:p>
            <a:r>
              <a:rPr lang="en-US" sz="2800" b="1" dirty="0">
                <a:solidFill>
                  <a:srgbClr val="C00000"/>
                </a:solidFill>
              </a:rPr>
              <a:t>Full Continuum &amp; Polarization</a:t>
            </a:r>
          </a:p>
          <a:p>
            <a:endParaRPr lang="en-US" sz="2800" b="1" dirty="0">
              <a:solidFill>
                <a:srgbClr val="C00000"/>
              </a:solidFill>
            </a:endParaRPr>
          </a:p>
        </p:txBody>
      </p:sp>
      <p:cxnSp>
        <p:nvCxnSpPr>
          <p:cNvPr id="6" name="Straight Arrow Connector 5"/>
          <p:cNvCxnSpPr>
            <a:cxnSpLocks/>
          </p:cNvCxnSpPr>
          <p:nvPr/>
        </p:nvCxnSpPr>
        <p:spPr bwMode="auto">
          <a:xfrm flipV="1">
            <a:off x="3499349" y="3657600"/>
            <a:ext cx="1453651" cy="381001"/>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Arrow Connector 19"/>
          <p:cNvCxnSpPr>
            <a:cxnSpLocks/>
          </p:cNvCxnSpPr>
          <p:nvPr/>
        </p:nvCxnSpPr>
        <p:spPr bwMode="auto">
          <a:xfrm flipH="1">
            <a:off x="6248400" y="3200400"/>
            <a:ext cx="990600" cy="2286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 name="Rounded Rectangle 20"/>
          <p:cNvSpPr/>
          <p:nvPr/>
        </p:nvSpPr>
        <p:spPr>
          <a:xfrm>
            <a:off x="6400800" y="3352800"/>
            <a:ext cx="2590800" cy="22098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F</a:t>
            </a:r>
            <a:r>
              <a:rPr lang="en-US" b="1" dirty="0">
                <a:solidFill>
                  <a:schemeClr val="tx1"/>
                </a:solidFill>
              </a:rPr>
              <a:t>ull Polarization for Bands 3 – 7</a:t>
            </a:r>
            <a:r>
              <a:rPr lang="en-US" b="1" dirty="0">
                <a:solidFill>
                  <a:srgbClr val="000000"/>
                </a:solidFill>
              </a:rPr>
              <a:t>  </a:t>
            </a:r>
          </a:p>
          <a:p>
            <a:pPr algn="ctr"/>
            <a:endParaRPr lang="en-US" b="1" dirty="0">
              <a:solidFill>
                <a:srgbClr val="000000"/>
              </a:solidFill>
            </a:endParaRPr>
          </a:p>
          <a:p>
            <a:pPr algn="ctr"/>
            <a:r>
              <a:rPr lang="en-US" b="1" i="1" dirty="0">
                <a:solidFill>
                  <a:srgbClr val="000000"/>
                </a:solidFill>
              </a:rPr>
              <a:t>If FULL is specified,  an expected line or continuum polarization percentage &gt;0 must be given in the field setup</a:t>
            </a:r>
          </a:p>
          <a:p>
            <a:pPr algn="ctr"/>
            <a:endParaRPr lang="en-US" b="1" dirty="0">
              <a:solidFill>
                <a:srgbClr val="000000"/>
              </a:solidFill>
            </a:endParaRPr>
          </a:p>
          <a:p>
            <a:pPr algn="ctr"/>
            <a:r>
              <a:rPr lang="en-US" b="1" dirty="0">
                <a:solidFill>
                  <a:srgbClr val="000000"/>
                </a:solidFill>
              </a:rPr>
              <a:t>You can edit the frequencies used for continuum polarization.</a:t>
            </a:r>
          </a:p>
        </p:txBody>
      </p:sp>
      <p:cxnSp>
        <p:nvCxnSpPr>
          <p:cNvPr id="13" name="Straight Arrow Connector 12"/>
          <p:cNvCxnSpPr>
            <a:cxnSpLocks/>
          </p:cNvCxnSpPr>
          <p:nvPr/>
        </p:nvCxnSpPr>
        <p:spPr bwMode="auto">
          <a:xfrm flipV="1">
            <a:off x="3499349" y="2268044"/>
            <a:ext cx="2444251" cy="1770556"/>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Arrow Connector 8"/>
          <p:cNvCxnSpPr/>
          <p:nvPr/>
        </p:nvCxnSpPr>
        <p:spPr bwMode="auto">
          <a:xfrm flipH="1" flipV="1">
            <a:off x="6897329" y="2895600"/>
            <a:ext cx="304800" cy="3048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ounded Rectangle 10">
            <a:extLst>
              <a:ext uri="{FF2B5EF4-FFF2-40B4-BE49-F238E27FC236}">
                <a16:creationId xmlns:a16="http://schemas.microsoft.com/office/drawing/2014/main" id="{74E0DA05-C464-5A40-B4A8-1237B4B71EE2}"/>
              </a:ext>
            </a:extLst>
          </p:cNvPr>
          <p:cNvSpPr/>
          <p:nvPr/>
        </p:nvSpPr>
        <p:spPr>
          <a:xfrm>
            <a:off x="3733800" y="4835236"/>
            <a:ext cx="2286000" cy="1108364"/>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Full polarization is available for single </a:t>
            </a:r>
            <a:r>
              <a:rPr lang="en-US" sz="1600" b="1" dirty="0" err="1">
                <a:solidFill>
                  <a:schemeClr val="tx1"/>
                </a:solidFill>
                <a:latin typeface="Arial" panose="020B0604020202020204" pitchFamily="34" charset="0"/>
                <a:cs typeface="Arial" panose="020B0604020202020204" pitchFamily="34" charset="0"/>
              </a:rPr>
              <a:t>pointings</a:t>
            </a:r>
            <a:r>
              <a:rPr lang="en-US" sz="1600" b="1" dirty="0">
                <a:solidFill>
                  <a:schemeClr val="tx1"/>
                </a:solidFill>
                <a:latin typeface="Arial" panose="020B0604020202020204" pitchFamily="34" charset="0"/>
                <a:cs typeface="Arial" panose="020B0604020202020204" pitchFamily="34" charset="0"/>
              </a:rPr>
              <a:t> w/ Standalone ACA</a:t>
            </a:r>
          </a:p>
        </p:txBody>
      </p:sp>
    </p:spTree>
    <p:extLst>
      <p:ext uri="{BB962C8B-B14F-4D97-AF65-F5344CB8AC3E}">
        <p14:creationId xmlns:p14="http://schemas.microsoft.com/office/powerpoint/2010/main" val="95648361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3700"/>
            <a:ext cx="9144000" cy="6061364"/>
          </a:xfrm>
          <a:prstGeom prst="rect">
            <a:avLst/>
          </a:prstGeom>
        </p:spPr>
      </p:pic>
      <p:sp>
        <p:nvSpPr>
          <p:cNvPr id="10" name="Rounded Rectangle 9"/>
          <p:cNvSpPr/>
          <p:nvPr/>
        </p:nvSpPr>
        <p:spPr>
          <a:xfrm>
            <a:off x="1137149" y="2362200"/>
            <a:ext cx="2520451" cy="140751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lvl="0"/>
            <a:r>
              <a:rPr lang="en-US" sz="1600" b="1" dirty="0">
                <a:solidFill>
                  <a:srgbClr val="000000"/>
                </a:solidFill>
                <a:latin typeface="Arial" charset="0"/>
                <a:ea typeface="ヒラギノ角ゴ ProN W3" charset="-128"/>
                <a:cs typeface="ヒラギノ角ゴ ProN W3" charset="-128"/>
              </a:rPr>
              <a:t>Standard single continuum setups, can be modified with justification</a:t>
            </a:r>
          </a:p>
        </p:txBody>
      </p:sp>
      <p:sp>
        <p:nvSpPr>
          <p:cNvPr id="3" name="TextBox 2"/>
          <p:cNvSpPr txBox="1"/>
          <p:nvPr/>
        </p:nvSpPr>
        <p:spPr>
          <a:xfrm>
            <a:off x="152400" y="-76200"/>
            <a:ext cx="5638800" cy="954107"/>
          </a:xfrm>
          <a:prstGeom prst="rect">
            <a:avLst/>
          </a:prstGeom>
          <a:noFill/>
        </p:spPr>
        <p:txBody>
          <a:bodyPr wrap="square" rtlCol="0">
            <a:spAutoFit/>
          </a:bodyPr>
          <a:lstStyle/>
          <a:p>
            <a:r>
              <a:rPr lang="en-US" sz="2800" b="1" dirty="0">
                <a:solidFill>
                  <a:srgbClr val="C00000"/>
                </a:solidFill>
              </a:rPr>
              <a:t>Polarization - suggestion</a:t>
            </a:r>
          </a:p>
          <a:p>
            <a:endParaRPr lang="en-US" sz="2800" b="1" dirty="0">
              <a:solidFill>
                <a:srgbClr val="C00000"/>
              </a:solidFill>
            </a:endParaRPr>
          </a:p>
        </p:txBody>
      </p:sp>
      <p:cxnSp>
        <p:nvCxnSpPr>
          <p:cNvPr id="6" name="Straight Arrow Connector 5"/>
          <p:cNvCxnSpPr>
            <a:stCxn id="10" idx="3"/>
          </p:cNvCxnSpPr>
          <p:nvPr/>
        </p:nvCxnSpPr>
        <p:spPr bwMode="auto">
          <a:xfrm flipV="1">
            <a:off x="3657600" y="1295400"/>
            <a:ext cx="2514600" cy="1770555"/>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a:off x="6248400" y="2133600"/>
            <a:ext cx="685800" cy="1524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1" name="Rounded Rectangle 20"/>
          <p:cNvSpPr/>
          <p:nvPr/>
        </p:nvSpPr>
        <p:spPr>
          <a:xfrm>
            <a:off x="6705600" y="2133600"/>
            <a:ext cx="2286000" cy="22860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F</a:t>
            </a:r>
            <a:r>
              <a:rPr lang="en-US" b="1" dirty="0">
                <a:solidFill>
                  <a:schemeClr val="tx1"/>
                </a:solidFill>
              </a:rPr>
              <a:t>ull Polarization for Bands 3 - 7</a:t>
            </a:r>
            <a:endParaRPr lang="en-US" b="1" dirty="0">
              <a:solidFill>
                <a:srgbClr val="000000"/>
              </a:solidFill>
              <a:effectLst>
                <a:outerShdw blurRad="38100" dist="38100" dir="2700000" algn="tl">
                  <a:srgbClr val="000000">
                    <a:alpha val="43137"/>
                  </a:srgbClr>
                </a:outerShdw>
              </a:effectLst>
            </a:endParaRPr>
          </a:p>
          <a:p>
            <a:pPr algn="ctr"/>
            <a:r>
              <a:rPr lang="en-US" b="1" dirty="0">
                <a:solidFill>
                  <a:srgbClr val="000000"/>
                </a:solidFill>
              </a:rPr>
              <a:t>User can edit frequencies used for continuum polarization.  </a:t>
            </a:r>
          </a:p>
          <a:p>
            <a:pPr algn="ctr"/>
            <a:r>
              <a:rPr lang="en-US" b="1" dirty="0">
                <a:solidFill>
                  <a:srgbClr val="000000"/>
                </a:solidFill>
              </a:rPr>
              <a:t>If FULL is specified, an expected polarization percentage must be given with the field setup tab</a:t>
            </a:r>
          </a:p>
        </p:txBody>
      </p:sp>
      <p:cxnSp>
        <p:nvCxnSpPr>
          <p:cNvPr id="13" name="Straight Arrow Connector 12"/>
          <p:cNvCxnSpPr/>
          <p:nvPr/>
        </p:nvCxnSpPr>
        <p:spPr bwMode="auto">
          <a:xfrm flipV="1">
            <a:off x="3657600" y="2590800"/>
            <a:ext cx="1600200" cy="475155"/>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p:cNvCxnSpPr/>
          <p:nvPr/>
        </p:nvCxnSpPr>
        <p:spPr bwMode="auto">
          <a:xfrm flipH="1" flipV="1">
            <a:off x="6934200" y="1828800"/>
            <a:ext cx="304800" cy="3048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 name="Rectangle 1"/>
          <p:cNvSpPr/>
          <p:nvPr/>
        </p:nvSpPr>
        <p:spPr bwMode="auto">
          <a:xfrm>
            <a:off x="0" y="400853"/>
            <a:ext cx="9144000" cy="5999947"/>
          </a:xfrm>
          <a:prstGeom prst="rect">
            <a:avLst/>
          </a:prstGeom>
          <a:solidFill>
            <a:schemeClr val="bg1">
              <a:alpha val="71000"/>
            </a:schemeClr>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2" name="Rounded Rectangle 11"/>
          <p:cNvSpPr/>
          <p:nvPr/>
        </p:nvSpPr>
        <p:spPr>
          <a:xfrm>
            <a:off x="3124200" y="2667000"/>
            <a:ext cx="3581400" cy="26670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rgbClr val="000000"/>
                </a:solidFill>
              </a:rPr>
              <a:t>Suggestion:  </a:t>
            </a:r>
          </a:p>
          <a:p>
            <a:pPr algn="ctr"/>
            <a:endParaRPr lang="en-US" sz="1400" b="1" dirty="0">
              <a:solidFill>
                <a:srgbClr val="000000"/>
              </a:solidFill>
            </a:endParaRPr>
          </a:p>
          <a:p>
            <a:pPr algn="ctr"/>
            <a:r>
              <a:rPr lang="en-US" sz="1400" b="1" dirty="0">
                <a:solidFill>
                  <a:srgbClr val="000000"/>
                </a:solidFill>
              </a:rPr>
              <a:t>Polarization Schedule blocks are 3+ hours long to get </a:t>
            </a:r>
            <a:r>
              <a:rPr lang="en-US" sz="1400" b="1" dirty="0" err="1">
                <a:solidFill>
                  <a:srgbClr val="000000"/>
                </a:solidFill>
              </a:rPr>
              <a:t>parallactic</a:t>
            </a:r>
            <a:r>
              <a:rPr lang="en-US" sz="1400" b="1" dirty="0">
                <a:solidFill>
                  <a:srgbClr val="000000"/>
                </a:solidFill>
              </a:rPr>
              <a:t> angle coverage and the </a:t>
            </a:r>
            <a:r>
              <a:rPr lang="en-US" sz="1400" b="1" dirty="0" err="1">
                <a:solidFill>
                  <a:srgbClr val="000000"/>
                </a:solidFill>
              </a:rPr>
              <a:t>rms</a:t>
            </a:r>
            <a:r>
              <a:rPr lang="en-US" sz="1400" b="1" dirty="0">
                <a:solidFill>
                  <a:srgbClr val="000000"/>
                </a:solidFill>
              </a:rPr>
              <a:t> noise may be much less than specified on the </a:t>
            </a:r>
            <a:r>
              <a:rPr lang="en-US" sz="1400" b="1" dirty="0" err="1">
                <a:solidFill>
                  <a:srgbClr val="000000"/>
                </a:solidFill>
              </a:rPr>
              <a:t>ctrl&amp;perf</a:t>
            </a:r>
            <a:r>
              <a:rPr lang="en-US" sz="1400" b="1" dirty="0">
                <a:solidFill>
                  <a:srgbClr val="000000"/>
                </a:solidFill>
              </a:rPr>
              <a:t> page  </a:t>
            </a:r>
          </a:p>
          <a:p>
            <a:pPr algn="ctr"/>
            <a:endParaRPr lang="en-US" sz="1400" b="1" dirty="0">
              <a:solidFill>
                <a:srgbClr val="000000"/>
              </a:solidFill>
            </a:endParaRPr>
          </a:p>
          <a:p>
            <a:pPr algn="ctr"/>
            <a:r>
              <a:rPr lang="en-US" sz="1400" b="1" dirty="0">
                <a:solidFill>
                  <a:srgbClr val="000000"/>
                </a:solidFill>
              </a:rPr>
              <a:t>TECHNICAL JUSTIFICATION shows the actual expected </a:t>
            </a:r>
            <a:r>
              <a:rPr lang="en-US" sz="1400" b="1" dirty="0" err="1">
                <a:solidFill>
                  <a:srgbClr val="000000"/>
                </a:solidFill>
              </a:rPr>
              <a:t>rms</a:t>
            </a:r>
            <a:r>
              <a:rPr lang="en-US" sz="1400" b="1" dirty="0">
                <a:solidFill>
                  <a:srgbClr val="000000"/>
                </a:solidFill>
              </a:rPr>
              <a:t> noise and various S/N ratios</a:t>
            </a:r>
          </a:p>
        </p:txBody>
      </p:sp>
    </p:spTree>
    <p:extLst>
      <p:ext uri="{BB962C8B-B14F-4D97-AF65-F5344CB8AC3E}">
        <p14:creationId xmlns:p14="http://schemas.microsoft.com/office/powerpoint/2010/main" val="148136586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9265"/>
            <a:ext cx="9144000" cy="6142535"/>
          </a:xfrm>
          <a:prstGeom prst="rect">
            <a:avLst/>
          </a:prstGeom>
        </p:spPr>
      </p:pic>
      <p:sp>
        <p:nvSpPr>
          <p:cNvPr id="10" name="Rounded Rectangle 9"/>
          <p:cNvSpPr/>
          <p:nvPr/>
        </p:nvSpPr>
        <p:spPr>
          <a:xfrm>
            <a:off x="6400800" y="3069358"/>
            <a:ext cx="2520451" cy="740642"/>
          </a:xfrm>
          <a:prstGeom prst="roundRect">
            <a:avLst/>
          </a:prstGeom>
          <a:gradFill flip="none" rotWithShape="1">
            <a:gsLst>
              <a:gs pos="0">
                <a:schemeClr val="accent6">
                  <a:tint val="100000"/>
                  <a:shade val="100000"/>
                  <a:satMod val="130000"/>
                  <a:alpha val="49000"/>
                </a:schemeClr>
              </a:gs>
              <a:gs pos="100000">
                <a:schemeClr val="accent6">
                  <a:tint val="50000"/>
                  <a:shade val="100000"/>
                  <a:satMod val="350000"/>
                  <a:alpha val="49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a:off x="152400" y="75229"/>
            <a:ext cx="5638800" cy="523220"/>
          </a:xfrm>
          <a:prstGeom prst="rect">
            <a:avLst/>
          </a:prstGeom>
          <a:noFill/>
        </p:spPr>
        <p:txBody>
          <a:bodyPr wrap="square" rtlCol="0">
            <a:spAutoFit/>
          </a:bodyPr>
          <a:lstStyle/>
          <a:p>
            <a:r>
              <a:rPr lang="en-US" sz="2800" b="1" dirty="0">
                <a:solidFill>
                  <a:srgbClr val="C00000"/>
                </a:solidFill>
              </a:rPr>
              <a:t>Automated spectral scan - I</a:t>
            </a:r>
          </a:p>
        </p:txBody>
      </p:sp>
      <p:sp>
        <p:nvSpPr>
          <p:cNvPr id="12" name="TextBox 11"/>
          <p:cNvSpPr txBox="1"/>
          <p:nvPr/>
        </p:nvSpPr>
        <p:spPr>
          <a:xfrm>
            <a:off x="6374614" y="3147291"/>
            <a:ext cx="2546637" cy="584775"/>
          </a:xfrm>
          <a:prstGeom prst="rect">
            <a:avLst/>
          </a:prstGeom>
          <a:noFill/>
        </p:spPr>
        <p:txBody>
          <a:bodyPr wrap="square" rtlCol="0">
            <a:spAutoFit/>
          </a:bodyPr>
          <a:lstStyle/>
          <a:p>
            <a:r>
              <a:rPr lang="en-US" sz="1600" b="1" dirty="0"/>
              <a:t>Automated Spectral Scan mode and tunings</a:t>
            </a:r>
          </a:p>
        </p:txBody>
      </p:sp>
      <p:cxnSp>
        <p:nvCxnSpPr>
          <p:cNvPr id="6" name="Straight Arrow Connector 5"/>
          <p:cNvCxnSpPr>
            <a:stCxn id="10" idx="2"/>
          </p:cNvCxnSpPr>
          <p:nvPr/>
        </p:nvCxnSpPr>
        <p:spPr bwMode="auto">
          <a:xfrm flipH="1">
            <a:off x="6172200" y="3810000"/>
            <a:ext cx="1488826" cy="18288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flipH="1" flipV="1">
            <a:off x="5943600" y="2209801"/>
            <a:ext cx="1565026" cy="859557"/>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4" name="Group 3">
            <a:extLst>
              <a:ext uri="{FF2B5EF4-FFF2-40B4-BE49-F238E27FC236}">
                <a16:creationId xmlns:a16="http://schemas.microsoft.com/office/drawing/2014/main" id="{BB3B1CBF-8735-4141-A444-7406DDE1F0F4}"/>
              </a:ext>
            </a:extLst>
          </p:cNvPr>
          <p:cNvGrpSpPr/>
          <p:nvPr/>
        </p:nvGrpSpPr>
        <p:grpSpPr>
          <a:xfrm>
            <a:off x="627648" y="2971802"/>
            <a:ext cx="4325352" cy="866101"/>
            <a:chOff x="2635664" y="2676214"/>
            <a:chExt cx="2546637" cy="447098"/>
          </a:xfrm>
        </p:grpSpPr>
        <p:sp>
          <p:nvSpPr>
            <p:cNvPr id="8" name="Rounded Rectangle 7">
              <a:extLst>
                <a:ext uri="{FF2B5EF4-FFF2-40B4-BE49-F238E27FC236}">
                  <a16:creationId xmlns:a16="http://schemas.microsoft.com/office/drawing/2014/main" id="{44E7B28F-BFE3-594D-89C1-BA8020757CF1}"/>
                </a:ext>
              </a:extLst>
            </p:cNvPr>
            <p:cNvSpPr/>
            <p:nvPr/>
          </p:nvSpPr>
          <p:spPr>
            <a:xfrm>
              <a:off x="2635665" y="2676214"/>
              <a:ext cx="2267368" cy="44709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C855A60-BD35-3C41-95D2-ADF7B018290C}"/>
                </a:ext>
              </a:extLst>
            </p:cNvPr>
            <p:cNvSpPr txBox="1"/>
            <p:nvPr/>
          </p:nvSpPr>
          <p:spPr>
            <a:xfrm>
              <a:off x="2635664" y="2754885"/>
              <a:ext cx="2546637" cy="301872"/>
            </a:xfrm>
            <a:prstGeom prst="rect">
              <a:avLst/>
            </a:prstGeom>
            <a:noFill/>
          </p:spPr>
          <p:txBody>
            <a:bodyPr wrap="square" rtlCol="0">
              <a:spAutoFit/>
            </a:bodyPr>
            <a:lstStyle/>
            <a:p>
              <a:r>
                <a:rPr lang="en-US" sz="1600" b="1" dirty="0">
                  <a:solidFill>
                    <a:schemeClr val="tx1"/>
                  </a:solidFill>
                </a:rPr>
                <a:t>Spectral scans may be used with 7m observing including standalone 7-m</a:t>
              </a:r>
            </a:p>
          </p:txBody>
        </p:sp>
      </p:grpSp>
      <p:grpSp>
        <p:nvGrpSpPr>
          <p:cNvPr id="11" name="Group 10">
            <a:extLst>
              <a:ext uri="{FF2B5EF4-FFF2-40B4-BE49-F238E27FC236}">
                <a16:creationId xmlns:a16="http://schemas.microsoft.com/office/drawing/2014/main" id="{06B2B168-3D81-CA4B-8E10-3ACB5B65BDA7}"/>
              </a:ext>
            </a:extLst>
          </p:cNvPr>
          <p:cNvGrpSpPr/>
          <p:nvPr/>
        </p:nvGrpSpPr>
        <p:grpSpPr>
          <a:xfrm>
            <a:off x="381000" y="4356458"/>
            <a:ext cx="4401552" cy="1129942"/>
            <a:chOff x="2590800" y="2676214"/>
            <a:chExt cx="2591501" cy="583298"/>
          </a:xfrm>
        </p:grpSpPr>
        <p:sp>
          <p:nvSpPr>
            <p:cNvPr id="14" name="Rounded Rectangle 13">
              <a:extLst>
                <a:ext uri="{FF2B5EF4-FFF2-40B4-BE49-F238E27FC236}">
                  <a16:creationId xmlns:a16="http://schemas.microsoft.com/office/drawing/2014/main" id="{FFA2E5E0-35AB-1B49-8915-390615278C52}"/>
                </a:ext>
              </a:extLst>
            </p:cNvPr>
            <p:cNvSpPr/>
            <p:nvPr/>
          </p:nvSpPr>
          <p:spPr>
            <a:xfrm>
              <a:off x="2590800" y="2676214"/>
              <a:ext cx="2520451" cy="58329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48811A8-DC8D-E044-AB32-1050B8BD4C2C}"/>
                </a:ext>
              </a:extLst>
            </p:cNvPr>
            <p:cNvSpPr txBox="1"/>
            <p:nvPr/>
          </p:nvSpPr>
          <p:spPr>
            <a:xfrm>
              <a:off x="2635664" y="2694335"/>
              <a:ext cx="2546637" cy="556081"/>
            </a:xfrm>
            <a:prstGeom prst="rect">
              <a:avLst/>
            </a:prstGeom>
            <a:noFill/>
          </p:spPr>
          <p:txBody>
            <a:bodyPr wrap="square" rtlCol="0">
              <a:spAutoFit/>
            </a:bodyPr>
            <a:lstStyle/>
            <a:p>
              <a:r>
                <a:rPr lang="en-US" sz="1600" b="1" dirty="0">
                  <a:solidFill>
                    <a:schemeClr val="tx1">
                      <a:lumMod val="95000"/>
                      <a:lumOff val="5000"/>
                    </a:schemeClr>
                  </a:solidFill>
                </a:rPr>
                <a:t>Spectral</a:t>
              </a:r>
              <a:r>
                <a:rPr lang="en-US" sz="1600" b="1" dirty="0">
                  <a:solidFill>
                    <a:schemeClr val="tx1"/>
                  </a:solidFill>
                </a:rPr>
                <a:t> scan observing was made more efficient in Cycle 7 by joining all calibrator tunings to lessen the number of antenna pointing calibrations</a:t>
              </a:r>
            </a:p>
          </p:txBody>
        </p:sp>
      </p:grpSp>
      <p:sp>
        <p:nvSpPr>
          <p:cNvPr id="16" name="Rounded Rectangle 15">
            <a:extLst>
              <a:ext uri="{FF2B5EF4-FFF2-40B4-BE49-F238E27FC236}">
                <a16:creationId xmlns:a16="http://schemas.microsoft.com/office/drawing/2014/main" id="{E5708161-5257-B34C-8016-DD940761F932}"/>
              </a:ext>
            </a:extLst>
          </p:cNvPr>
          <p:cNvSpPr/>
          <p:nvPr/>
        </p:nvSpPr>
        <p:spPr>
          <a:xfrm>
            <a:off x="6400800" y="1600200"/>
            <a:ext cx="2520451" cy="740642"/>
          </a:xfrm>
          <a:prstGeom prst="roundRect">
            <a:avLst/>
          </a:prstGeom>
          <a:gradFill flip="none" rotWithShape="1">
            <a:gsLst>
              <a:gs pos="0">
                <a:schemeClr val="accent6">
                  <a:tint val="100000"/>
                  <a:shade val="100000"/>
                  <a:satMod val="130000"/>
                  <a:alpha val="49000"/>
                </a:schemeClr>
              </a:gs>
              <a:gs pos="100000">
                <a:schemeClr val="accent6">
                  <a:tint val="50000"/>
                  <a:shade val="100000"/>
                  <a:satMod val="350000"/>
                  <a:alpha val="49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Total Power spectral scans may appear in Cycle 10</a:t>
            </a:r>
          </a:p>
          <a:p>
            <a:pPr algn="ctr"/>
            <a:r>
              <a:rPr lang="en-US" sz="800" dirty="0"/>
              <a:t>Jam tomorrow, never jam today</a:t>
            </a:r>
            <a:endParaRPr lang="en-US" sz="1100" dirty="0"/>
          </a:p>
        </p:txBody>
      </p:sp>
    </p:spTree>
    <p:extLst>
      <p:ext uri="{BB962C8B-B14F-4D97-AF65-F5344CB8AC3E}">
        <p14:creationId xmlns:p14="http://schemas.microsoft.com/office/powerpoint/2010/main" val="178809967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265"/>
            <a:ext cx="9144000" cy="6142535"/>
          </a:xfrm>
          <a:prstGeom prst="rect">
            <a:avLst/>
          </a:prstGeom>
        </p:spPr>
      </p:pic>
      <p:sp>
        <p:nvSpPr>
          <p:cNvPr id="3" name="TextBox 2"/>
          <p:cNvSpPr txBox="1"/>
          <p:nvPr/>
        </p:nvSpPr>
        <p:spPr>
          <a:xfrm>
            <a:off x="152400" y="75229"/>
            <a:ext cx="5638800" cy="523220"/>
          </a:xfrm>
          <a:prstGeom prst="rect">
            <a:avLst/>
          </a:prstGeom>
          <a:noFill/>
        </p:spPr>
        <p:txBody>
          <a:bodyPr wrap="square" rtlCol="0">
            <a:spAutoFit/>
          </a:bodyPr>
          <a:lstStyle/>
          <a:p>
            <a:r>
              <a:rPr lang="en-US" sz="2800" b="1" dirty="0">
                <a:solidFill>
                  <a:srgbClr val="C00000"/>
                </a:solidFill>
              </a:rPr>
              <a:t>Automated spectral scan - II</a:t>
            </a:r>
          </a:p>
        </p:txBody>
      </p:sp>
      <p:cxnSp>
        <p:nvCxnSpPr>
          <p:cNvPr id="6" name="Straight Arrow Connector 5"/>
          <p:cNvCxnSpPr>
            <a:cxnSpLocks/>
          </p:cNvCxnSpPr>
          <p:nvPr/>
        </p:nvCxnSpPr>
        <p:spPr bwMode="auto">
          <a:xfrm>
            <a:off x="3311775" y="3147291"/>
            <a:ext cx="1184025" cy="1043709"/>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a:cxnSpLocks/>
          </p:cNvCxnSpPr>
          <p:nvPr/>
        </p:nvCxnSpPr>
        <p:spPr bwMode="auto">
          <a:xfrm>
            <a:off x="3311775" y="3147291"/>
            <a:ext cx="2327025" cy="563241"/>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1" name="Group 10">
            <a:extLst>
              <a:ext uri="{FF2B5EF4-FFF2-40B4-BE49-F238E27FC236}">
                <a16:creationId xmlns:a16="http://schemas.microsoft.com/office/drawing/2014/main" id="{F872FC81-C991-CA49-8933-6BD630440204}"/>
              </a:ext>
            </a:extLst>
          </p:cNvPr>
          <p:cNvGrpSpPr/>
          <p:nvPr/>
        </p:nvGrpSpPr>
        <p:grpSpPr>
          <a:xfrm>
            <a:off x="2051549" y="1752600"/>
            <a:ext cx="2552488" cy="1399639"/>
            <a:chOff x="2051549" y="1752600"/>
            <a:chExt cx="2552488" cy="1399639"/>
          </a:xfrm>
        </p:grpSpPr>
        <p:sp>
          <p:nvSpPr>
            <p:cNvPr id="14" name="Rounded Rectangle 13">
              <a:extLst>
                <a:ext uri="{FF2B5EF4-FFF2-40B4-BE49-F238E27FC236}">
                  <a16:creationId xmlns:a16="http://schemas.microsoft.com/office/drawing/2014/main" id="{1455544E-D9AD-E740-9D36-381A6995AB0B}"/>
                </a:ext>
              </a:extLst>
            </p:cNvPr>
            <p:cNvSpPr/>
            <p:nvPr/>
          </p:nvSpPr>
          <p:spPr>
            <a:xfrm>
              <a:off x="2051549" y="1752600"/>
              <a:ext cx="2520451" cy="1394691"/>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5F49DC5-BDC4-CA4E-9BB9-B75E4A27D318}"/>
                </a:ext>
              </a:extLst>
            </p:cNvPr>
            <p:cNvSpPr txBox="1"/>
            <p:nvPr/>
          </p:nvSpPr>
          <p:spPr>
            <a:xfrm>
              <a:off x="2057400" y="1828800"/>
              <a:ext cx="2546637" cy="1323439"/>
            </a:xfrm>
            <a:prstGeom prst="rect">
              <a:avLst/>
            </a:prstGeom>
            <a:noFill/>
          </p:spPr>
          <p:txBody>
            <a:bodyPr wrap="square" rtlCol="0">
              <a:spAutoFit/>
            </a:bodyPr>
            <a:lstStyle/>
            <a:p>
              <a:r>
                <a:rPr lang="en-US" sz="1600" b="1" dirty="0"/>
                <a:t>Visual Representation of the Spectral Scan Mode – Actual spectral coverage vs. requested coverage</a:t>
              </a:r>
            </a:p>
          </p:txBody>
        </p:sp>
      </p:grpSp>
    </p:spTree>
    <p:extLst>
      <p:ext uri="{BB962C8B-B14F-4D97-AF65-F5344CB8AC3E}">
        <p14:creationId xmlns:p14="http://schemas.microsoft.com/office/powerpoint/2010/main" val="148611878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051549" y="1752600"/>
            <a:ext cx="2520451" cy="1394691"/>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a:off x="152400" y="75229"/>
            <a:ext cx="6248400" cy="523220"/>
          </a:xfrm>
          <a:prstGeom prst="rect">
            <a:avLst/>
          </a:prstGeom>
          <a:noFill/>
        </p:spPr>
        <p:txBody>
          <a:bodyPr wrap="square" rtlCol="0">
            <a:spAutoFit/>
          </a:bodyPr>
          <a:lstStyle/>
          <a:p>
            <a:r>
              <a:rPr lang="en-US" sz="2800" b="1" dirty="0">
                <a:solidFill>
                  <a:srgbClr val="C00000"/>
                </a:solidFill>
              </a:rPr>
              <a:t>Saving </a:t>
            </a:r>
            <a:r>
              <a:rPr lang="en-US" sz="2800" b="1" dirty="0" err="1">
                <a:solidFill>
                  <a:srgbClr val="C00000"/>
                </a:solidFill>
              </a:rPr>
              <a:t>spw</a:t>
            </a:r>
            <a:r>
              <a:rPr lang="en-US" sz="2800" b="1" dirty="0">
                <a:solidFill>
                  <a:srgbClr val="C00000"/>
                </a:solidFill>
              </a:rPr>
              <a:t> &amp; line rest frequencies</a:t>
            </a:r>
          </a:p>
        </p:txBody>
      </p:sp>
      <p:sp>
        <p:nvSpPr>
          <p:cNvPr id="12" name="TextBox 11"/>
          <p:cNvSpPr txBox="1"/>
          <p:nvPr/>
        </p:nvSpPr>
        <p:spPr>
          <a:xfrm>
            <a:off x="2057400" y="1752600"/>
            <a:ext cx="2546637" cy="1323439"/>
          </a:xfrm>
          <a:prstGeom prst="rect">
            <a:avLst/>
          </a:prstGeom>
          <a:noFill/>
        </p:spPr>
        <p:txBody>
          <a:bodyPr wrap="square" rtlCol="0">
            <a:spAutoFit/>
          </a:bodyPr>
          <a:lstStyle/>
          <a:p>
            <a:r>
              <a:rPr lang="en-US" sz="1600" b="1" dirty="0"/>
              <a:t>Visual Representation of the Spectral Scan Mode – Actual spectral coverage vs. requested coverage</a:t>
            </a:r>
          </a:p>
        </p:txBody>
      </p:sp>
      <p:cxnSp>
        <p:nvCxnSpPr>
          <p:cNvPr id="6" name="Straight Arrow Connector 5"/>
          <p:cNvCxnSpPr>
            <a:stCxn id="10" idx="2"/>
          </p:cNvCxnSpPr>
          <p:nvPr/>
        </p:nvCxnSpPr>
        <p:spPr bwMode="auto">
          <a:xfrm>
            <a:off x="3311775" y="3147291"/>
            <a:ext cx="1184025" cy="1043709"/>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a:stCxn id="10" idx="2"/>
          </p:cNvCxnSpPr>
          <p:nvPr/>
        </p:nvCxnSpPr>
        <p:spPr bwMode="auto">
          <a:xfrm>
            <a:off x="3311775" y="3147291"/>
            <a:ext cx="2327025" cy="563241"/>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5906655"/>
          </a:xfrm>
          <a:prstGeom prst="rect">
            <a:avLst/>
          </a:prstGeom>
        </p:spPr>
      </p:pic>
      <p:cxnSp>
        <p:nvCxnSpPr>
          <p:cNvPr id="9" name="Straight Arrow Connector 8"/>
          <p:cNvCxnSpPr>
            <a:stCxn id="11" idx="1"/>
          </p:cNvCxnSpPr>
          <p:nvPr/>
        </p:nvCxnSpPr>
        <p:spPr bwMode="auto">
          <a:xfrm flipH="1">
            <a:off x="6248400" y="2476500"/>
            <a:ext cx="416175" cy="8001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ounded Rectangle 10"/>
          <p:cNvSpPr/>
          <p:nvPr/>
        </p:nvSpPr>
        <p:spPr>
          <a:xfrm>
            <a:off x="6664575" y="1524000"/>
            <a:ext cx="2403225" cy="19050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This calls a version of the spectral line picker to add rest frequencies that you may wish to note. This can be used later in data reduction to set velocity scales for lines that fall within a spectral window</a:t>
            </a:r>
          </a:p>
        </p:txBody>
      </p:sp>
      <p:cxnSp>
        <p:nvCxnSpPr>
          <p:cNvPr id="14" name="Straight Arrow Connector 13"/>
          <p:cNvCxnSpPr/>
          <p:nvPr/>
        </p:nvCxnSpPr>
        <p:spPr bwMode="auto">
          <a:xfrm flipV="1">
            <a:off x="2590800" y="4038600"/>
            <a:ext cx="1447800" cy="3048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ounded Rectangle 17"/>
          <p:cNvSpPr/>
          <p:nvPr/>
        </p:nvSpPr>
        <p:spPr>
          <a:xfrm>
            <a:off x="762000" y="4419600"/>
            <a:ext cx="3276600" cy="1371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List of saved rest frequencies including</a:t>
            </a:r>
          </a:p>
          <a:p>
            <a:pPr algn="ctr"/>
            <a:r>
              <a:rPr lang="en-US" b="1" dirty="0">
                <a:solidFill>
                  <a:srgbClr val="000000"/>
                </a:solidFill>
              </a:rPr>
              <a:t> </a:t>
            </a:r>
          </a:p>
          <a:p>
            <a:pPr algn="ctr"/>
            <a:r>
              <a:rPr lang="en-US" b="1" dirty="0">
                <a:solidFill>
                  <a:srgbClr val="000000"/>
                </a:solidFill>
              </a:rPr>
              <a:t> -</a:t>
            </a:r>
            <a:r>
              <a:rPr lang="en-US" b="1" dirty="0" err="1">
                <a:solidFill>
                  <a:srgbClr val="000000"/>
                </a:solidFill>
              </a:rPr>
              <a:t>spw</a:t>
            </a:r>
            <a:r>
              <a:rPr lang="en-US" b="1" dirty="0">
                <a:solidFill>
                  <a:srgbClr val="000000"/>
                </a:solidFill>
              </a:rPr>
              <a:t> centers</a:t>
            </a:r>
          </a:p>
          <a:p>
            <a:pPr algn="ctr"/>
            <a:r>
              <a:rPr lang="en-US" b="1" dirty="0">
                <a:solidFill>
                  <a:srgbClr val="000000"/>
                </a:solidFill>
              </a:rPr>
              <a:t>Saved overlaid lines (if desired)</a:t>
            </a:r>
          </a:p>
          <a:p>
            <a:pPr algn="ctr"/>
            <a:r>
              <a:rPr lang="en-US" b="1" dirty="0">
                <a:solidFill>
                  <a:srgbClr val="000000"/>
                </a:solidFill>
              </a:rPr>
              <a:t>Defined rest frequencies</a:t>
            </a:r>
          </a:p>
        </p:txBody>
      </p:sp>
    </p:spTree>
    <p:extLst>
      <p:ext uri="{BB962C8B-B14F-4D97-AF65-F5344CB8AC3E}">
        <p14:creationId xmlns:p14="http://schemas.microsoft.com/office/powerpoint/2010/main" val="211357508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75229"/>
            <a:ext cx="6248400" cy="523220"/>
          </a:xfrm>
          <a:prstGeom prst="rect">
            <a:avLst/>
          </a:prstGeom>
          <a:noFill/>
        </p:spPr>
        <p:txBody>
          <a:bodyPr wrap="square" rtlCol="0">
            <a:spAutoFit/>
          </a:bodyPr>
          <a:lstStyle/>
          <a:p>
            <a:r>
              <a:rPr lang="en-US" sz="2800" b="1" dirty="0">
                <a:solidFill>
                  <a:srgbClr val="C00000"/>
                </a:solidFill>
              </a:rPr>
              <a:t>Viewing </a:t>
            </a:r>
            <a:r>
              <a:rPr lang="en-US" sz="2800" b="1" dirty="0" err="1">
                <a:solidFill>
                  <a:srgbClr val="C00000"/>
                </a:solidFill>
              </a:rPr>
              <a:t>spw</a:t>
            </a:r>
            <a:r>
              <a:rPr lang="en-US" sz="2800" b="1" dirty="0">
                <a:solidFill>
                  <a:srgbClr val="C00000"/>
                </a:solidFill>
              </a:rPr>
              <a:t> &amp; line rest frequencies</a:t>
            </a:r>
          </a:p>
        </p:txBody>
      </p:sp>
      <p:pic>
        <p:nvPicPr>
          <p:cNvPr id="5" name="Picture 4">
            <a:extLst>
              <a:ext uri="{FF2B5EF4-FFF2-40B4-BE49-F238E27FC236}">
                <a16:creationId xmlns:a16="http://schemas.microsoft.com/office/drawing/2014/main" id="{5502A8C3-B73D-114D-9C08-922D4F8EAB6B}"/>
              </a:ext>
            </a:extLst>
          </p:cNvPr>
          <p:cNvPicPr>
            <a:picLocks noChangeAspect="1"/>
          </p:cNvPicPr>
          <p:nvPr/>
        </p:nvPicPr>
        <p:blipFill>
          <a:blip r:embed="rId2"/>
          <a:stretch>
            <a:fillRect/>
          </a:stretch>
        </p:blipFill>
        <p:spPr>
          <a:xfrm>
            <a:off x="0" y="517870"/>
            <a:ext cx="9144000" cy="6340130"/>
          </a:xfrm>
          <a:prstGeom prst="rect">
            <a:avLst/>
          </a:prstGeom>
        </p:spPr>
      </p:pic>
      <p:sp>
        <p:nvSpPr>
          <p:cNvPr id="15" name="Rounded Rectangle 14">
            <a:extLst>
              <a:ext uri="{FF2B5EF4-FFF2-40B4-BE49-F238E27FC236}">
                <a16:creationId xmlns:a16="http://schemas.microsoft.com/office/drawing/2014/main" id="{24F346DA-B10B-3A4C-B5B4-CAD04C0EFF12}"/>
              </a:ext>
            </a:extLst>
          </p:cNvPr>
          <p:cNvSpPr/>
          <p:nvPr/>
        </p:nvSpPr>
        <p:spPr>
          <a:xfrm>
            <a:off x="3962400" y="4953000"/>
            <a:ext cx="3276600" cy="1371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rgbClr val="000000"/>
                </a:solidFill>
              </a:rPr>
              <a:t>All the </a:t>
            </a:r>
            <a:r>
              <a:rPr lang="en-US" sz="1600" b="1" dirty="0" err="1">
                <a:solidFill>
                  <a:srgbClr val="000000"/>
                </a:solidFill>
              </a:rPr>
              <a:t>spw</a:t>
            </a:r>
            <a:r>
              <a:rPr lang="en-US" sz="1600" b="1" dirty="0">
                <a:solidFill>
                  <a:srgbClr val="000000"/>
                </a:solidFill>
              </a:rPr>
              <a:t> centers, saved overlaid lines and defined rest frequencies will be visualized even if they can’t or won’t be observed</a:t>
            </a:r>
          </a:p>
        </p:txBody>
      </p:sp>
      <p:cxnSp>
        <p:nvCxnSpPr>
          <p:cNvPr id="16" name="Straight Arrow Connector 15">
            <a:extLst>
              <a:ext uri="{FF2B5EF4-FFF2-40B4-BE49-F238E27FC236}">
                <a16:creationId xmlns:a16="http://schemas.microsoft.com/office/drawing/2014/main" id="{9DEEFD68-AB04-0642-BBDD-48F042870477}"/>
              </a:ext>
            </a:extLst>
          </p:cNvPr>
          <p:cNvCxnSpPr>
            <a:cxnSpLocks/>
          </p:cNvCxnSpPr>
          <p:nvPr/>
        </p:nvCxnSpPr>
        <p:spPr>
          <a:xfrm flipV="1">
            <a:off x="7010400" y="4343400"/>
            <a:ext cx="0" cy="533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7A0D985-DDCF-6D4D-BF57-50B1C9CA4D25}"/>
              </a:ext>
            </a:extLst>
          </p:cNvPr>
          <p:cNvCxnSpPr>
            <a:cxnSpLocks/>
          </p:cNvCxnSpPr>
          <p:nvPr/>
        </p:nvCxnSpPr>
        <p:spPr>
          <a:xfrm>
            <a:off x="3200400" y="3505200"/>
            <a:ext cx="762000" cy="1"/>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943012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Cycle 11 Capabilities - I</a:t>
            </a:r>
          </a:p>
        </p:txBody>
      </p:sp>
      <p:sp>
        <p:nvSpPr>
          <p:cNvPr id="3" name="Content Placeholder 2"/>
          <p:cNvSpPr>
            <a:spLocks noGrp="1"/>
          </p:cNvSpPr>
          <p:nvPr>
            <p:ph idx="1"/>
          </p:nvPr>
        </p:nvSpPr>
        <p:spPr>
          <a:xfrm>
            <a:off x="228600" y="1152861"/>
            <a:ext cx="8686800" cy="4866940"/>
          </a:xfrm>
        </p:spPr>
        <p:txBody>
          <a:bodyPr/>
          <a:lstStyle/>
          <a:p>
            <a:r>
              <a:rPr lang="en-US" b="1" dirty="0">
                <a:solidFill>
                  <a:srgbClr val="941651"/>
                </a:solidFill>
              </a:rPr>
              <a:t>Antennas: </a:t>
            </a:r>
            <a:r>
              <a:rPr lang="en-US" dirty="0"/>
              <a:t>43+ in the 12-m Array; ten 7-m antennas; three 12-m total power, spectral line antennas in the ACA</a:t>
            </a:r>
          </a:p>
          <a:p>
            <a:r>
              <a:rPr lang="en-US" b="1" dirty="0">
                <a:solidFill>
                  <a:srgbClr val="941651"/>
                </a:solidFill>
              </a:rPr>
              <a:t>Receiver bands:  </a:t>
            </a:r>
            <a:r>
              <a:rPr lang="en-US" dirty="0"/>
              <a:t>3,   4,    5,    6,      7,     8,      9,    10 </a:t>
            </a:r>
          </a:p>
          <a:p>
            <a:pPr lvl="1"/>
            <a:r>
              <a:rPr lang="en-US" dirty="0"/>
              <a:t>(wavelengths 3.1, 2.1, 1.5, 1.3, 0.87, 0.74, 0.44, 0.35 mm)</a:t>
            </a:r>
          </a:p>
          <a:p>
            <a:r>
              <a:rPr lang="en-US" b="1" dirty="0">
                <a:solidFill>
                  <a:srgbClr val="941651"/>
                </a:solidFill>
              </a:rPr>
              <a:t>Maximum baselines/largest 12m array configurations:</a:t>
            </a:r>
            <a:endParaRPr lang="en-US" b="1" i="1" dirty="0">
              <a:solidFill>
                <a:srgbClr val="92D050"/>
              </a:solidFill>
            </a:endParaRPr>
          </a:p>
          <a:p>
            <a:pPr lvl="1"/>
            <a:r>
              <a:rPr lang="en-US" dirty="0"/>
              <a:t>16.2 km (bands 3–8), 13.9 km (band 3-9), 8.5 km (band 3-10)</a:t>
            </a:r>
          </a:p>
          <a:p>
            <a:pPr lvl="1"/>
            <a:r>
              <a:rPr lang="en-US" dirty="0"/>
              <a:t>C43-10 (bands 3-8),   C43-9 (band 3-9),  C43-8 (band 3-10)</a:t>
            </a:r>
          </a:p>
          <a:p>
            <a:r>
              <a:rPr lang="en-US" b="1" dirty="0">
                <a:solidFill>
                  <a:srgbClr val="941651"/>
                </a:solidFill>
              </a:rPr>
              <a:t>Spectral line, continuum, and mosaic observations:</a:t>
            </a:r>
          </a:p>
          <a:p>
            <a:pPr lvl="1"/>
            <a:r>
              <a:rPr lang="en-US" dirty="0"/>
              <a:t>Spectral line and continuum observations with the 12-m and 7-m Arrays in all bands</a:t>
            </a:r>
          </a:p>
          <a:p>
            <a:pPr lvl="1"/>
            <a:r>
              <a:rPr lang="en-US" dirty="0"/>
              <a:t>Single field interferometry (all bands) and mosaics (Bands 3 - 9) with both the 12-m and 7-m arrays</a:t>
            </a:r>
          </a:p>
          <a:p>
            <a:pPr lvl="1"/>
            <a:r>
              <a:rPr lang="en-US" dirty="0"/>
              <a:t>Single dish (total power) spectral line in Bands 3 - 8</a:t>
            </a:r>
          </a:p>
        </p:txBody>
      </p:sp>
    </p:spTree>
    <p:extLst>
      <p:ext uri="{BB962C8B-B14F-4D97-AF65-F5344CB8AC3E}">
        <p14:creationId xmlns:p14="http://schemas.microsoft.com/office/powerpoint/2010/main" val="388178627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392"/>
            <a:ext cx="9144000" cy="6440027"/>
          </a:xfrm>
          <a:prstGeom prst="rect">
            <a:avLst/>
          </a:prstGeom>
        </p:spPr>
      </p:pic>
      <p:sp>
        <p:nvSpPr>
          <p:cNvPr id="3" name="TextBox 2"/>
          <p:cNvSpPr txBox="1"/>
          <p:nvPr/>
        </p:nvSpPr>
        <p:spPr>
          <a:xfrm>
            <a:off x="152400" y="75229"/>
            <a:ext cx="7620000" cy="461665"/>
          </a:xfrm>
          <a:prstGeom prst="rect">
            <a:avLst/>
          </a:prstGeom>
          <a:noFill/>
        </p:spPr>
        <p:txBody>
          <a:bodyPr wrap="square" rtlCol="0">
            <a:spAutoFit/>
          </a:bodyPr>
          <a:lstStyle/>
          <a:p>
            <a:r>
              <a:rPr lang="en-US" sz="2400" b="1" dirty="0">
                <a:solidFill>
                  <a:srgbClr val="C00000"/>
                </a:solidFill>
              </a:rPr>
              <a:t>Bands 9&amp;10 - sideband separation (90</a:t>
            </a:r>
            <a:r>
              <a:rPr lang="en-US" sz="2400" b="1" baseline="30000" dirty="0">
                <a:solidFill>
                  <a:srgbClr val="C00000"/>
                </a:solidFill>
              </a:rPr>
              <a:t>o</a:t>
            </a:r>
            <a:r>
              <a:rPr lang="en-US" sz="2400" b="1" dirty="0">
                <a:solidFill>
                  <a:srgbClr val="C00000"/>
                </a:solidFill>
              </a:rPr>
              <a:t> Walsh)</a:t>
            </a:r>
          </a:p>
        </p:txBody>
      </p:sp>
      <p:cxnSp>
        <p:nvCxnSpPr>
          <p:cNvPr id="6" name="Straight Arrow Connector 5"/>
          <p:cNvCxnSpPr/>
          <p:nvPr/>
        </p:nvCxnSpPr>
        <p:spPr bwMode="auto">
          <a:xfrm flipH="1">
            <a:off x="6248400" y="4572000"/>
            <a:ext cx="1524000" cy="591709"/>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flipH="1">
            <a:off x="8229600" y="5334000"/>
            <a:ext cx="228600" cy="6858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Rounded Rectangle 17"/>
          <p:cNvSpPr/>
          <p:nvPr/>
        </p:nvSpPr>
        <p:spPr>
          <a:xfrm>
            <a:off x="7162800" y="3886200"/>
            <a:ext cx="1752600" cy="647701"/>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i="1" dirty="0">
                <a:solidFill>
                  <a:schemeClr val="tx1">
                    <a:lumMod val="95000"/>
                    <a:lumOff val="5000"/>
                  </a:schemeClr>
                </a:solidFill>
              </a:rPr>
              <a:t>On by default since Cycle 7</a:t>
            </a:r>
          </a:p>
        </p:txBody>
      </p:sp>
      <p:sp>
        <p:nvSpPr>
          <p:cNvPr id="19" name="Rounded Rectangle 18"/>
          <p:cNvSpPr/>
          <p:nvPr/>
        </p:nvSpPr>
        <p:spPr>
          <a:xfrm>
            <a:off x="7239000" y="4876800"/>
            <a:ext cx="1752600" cy="3810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Record both sidebands?</a:t>
            </a:r>
          </a:p>
        </p:txBody>
      </p:sp>
      <p:sp>
        <p:nvSpPr>
          <p:cNvPr id="22" name="Rounded Rectangle 21"/>
          <p:cNvSpPr/>
          <p:nvPr/>
        </p:nvSpPr>
        <p:spPr>
          <a:xfrm>
            <a:off x="5029200" y="3810000"/>
            <a:ext cx="1905000" cy="609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rgbClr val="000000"/>
                </a:solidFill>
              </a:rPr>
              <a:t>See where lines in one sideband appear in other if checked</a:t>
            </a:r>
          </a:p>
        </p:txBody>
      </p:sp>
      <p:cxnSp>
        <p:nvCxnSpPr>
          <p:cNvPr id="23" name="Straight Arrow Connector 22"/>
          <p:cNvCxnSpPr/>
          <p:nvPr/>
        </p:nvCxnSpPr>
        <p:spPr bwMode="auto">
          <a:xfrm flipV="1">
            <a:off x="6019800" y="3657600"/>
            <a:ext cx="76200" cy="1524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p:cNvCxnSpPr/>
          <p:nvPr/>
        </p:nvCxnSpPr>
        <p:spPr bwMode="auto">
          <a:xfrm flipH="1" flipV="1">
            <a:off x="4724400" y="3276600"/>
            <a:ext cx="1371600" cy="3048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4" name="Straight Arrow Connector 33"/>
          <p:cNvCxnSpPr/>
          <p:nvPr/>
        </p:nvCxnSpPr>
        <p:spPr bwMode="auto">
          <a:xfrm>
            <a:off x="2514600" y="4419600"/>
            <a:ext cx="3657600" cy="6477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p:cNvCxnSpPr/>
          <p:nvPr/>
        </p:nvCxnSpPr>
        <p:spPr bwMode="auto">
          <a:xfrm>
            <a:off x="2514600" y="4800600"/>
            <a:ext cx="5715000" cy="1177606"/>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5" name="Rounded Rectangle 44"/>
          <p:cNvSpPr/>
          <p:nvPr/>
        </p:nvSpPr>
        <p:spPr>
          <a:xfrm>
            <a:off x="3352800" y="6397863"/>
            <a:ext cx="5257800" cy="231537"/>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chemeClr val="bg1"/>
                </a:solidFill>
              </a:rPr>
              <a:t>Only 1.875 GHz bandwidth, line or continuum allowed </a:t>
            </a:r>
          </a:p>
        </p:txBody>
      </p:sp>
      <p:sp>
        <p:nvSpPr>
          <p:cNvPr id="15" name="Rounded Rectangle 14">
            <a:extLst>
              <a:ext uri="{FF2B5EF4-FFF2-40B4-BE49-F238E27FC236}">
                <a16:creationId xmlns:a16="http://schemas.microsoft.com/office/drawing/2014/main" id="{8A1E4FB4-EAC4-2B44-A5FB-42F13672A76A}"/>
              </a:ext>
            </a:extLst>
          </p:cNvPr>
          <p:cNvSpPr/>
          <p:nvPr/>
        </p:nvSpPr>
        <p:spPr>
          <a:xfrm>
            <a:off x="3048000" y="1216263"/>
            <a:ext cx="5257800" cy="41971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solidFill>
                  <a:srgbClr val="FF0000"/>
                </a:solidFill>
                <a:highlight>
                  <a:srgbClr val="FFFF00"/>
                </a:highlight>
              </a:rPr>
              <a:t>Only 1.875 GHz bandwidth, line or continuum</a:t>
            </a:r>
            <a:endParaRPr lang="en-US" dirty="0">
              <a:solidFill>
                <a:srgbClr val="000000"/>
              </a:solidFill>
              <a:highlight>
                <a:srgbClr val="FFFF00"/>
              </a:highlight>
            </a:endParaRPr>
          </a:p>
        </p:txBody>
      </p:sp>
      <p:sp>
        <p:nvSpPr>
          <p:cNvPr id="16" name="Rounded Rectangle 15">
            <a:extLst>
              <a:ext uri="{FF2B5EF4-FFF2-40B4-BE49-F238E27FC236}">
                <a16:creationId xmlns:a16="http://schemas.microsoft.com/office/drawing/2014/main" id="{CF2EEDF0-9243-8F4D-8187-8C547E5BB1AF}"/>
              </a:ext>
            </a:extLst>
          </p:cNvPr>
          <p:cNvSpPr/>
          <p:nvPr/>
        </p:nvSpPr>
        <p:spPr>
          <a:xfrm>
            <a:off x="609600" y="1447800"/>
            <a:ext cx="1828800" cy="46482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solidFill>
                <a:srgbClr val="FF0000"/>
              </a:solidFill>
            </a:endParaRPr>
          </a:p>
          <a:p>
            <a:pPr algn="ctr"/>
            <a:r>
              <a:rPr lang="en-US" b="1" dirty="0">
                <a:solidFill>
                  <a:srgbClr val="000000"/>
                </a:solidFill>
              </a:rPr>
              <a:t>Bands 9 &amp; 10 have double sideband receivers but the sidebands can be separated using an additional phase-switching step, 90</a:t>
            </a:r>
            <a:r>
              <a:rPr lang="en-US" b="1" baseline="30000" dirty="0">
                <a:solidFill>
                  <a:srgbClr val="000000"/>
                </a:solidFill>
              </a:rPr>
              <a:t>o</a:t>
            </a:r>
            <a:r>
              <a:rPr lang="en-US" b="1" dirty="0">
                <a:solidFill>
                  <a:srgbClr val="000000"/>
                </a:solidFill>
              </a:rPr>
              <a:t> Walsh switching. This can be turned on solely to reject lines in the image sideband, but once enabled, the two SB may be stored separately.  Note that the noise level is not affected because only a correlated signal can be separated</a:t>
            </a:r>
          </a:p>
        </p:txBody>
      </p:sp>
    </p:spTree>
    <p:extLst>
      <p:ext uri="{BB962C8B-B14F-4D97-AF65-F5344CB8AC3E}">
        <p14:creationId xmlns:p14="http://schemas.microsoft.com/office/powerpoint/2010/main" val="106524507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EA43E-2E15-E54D-8E87-7C035C5C705F}"/>
              </a:ext>
            </a:extLst>
          </p:cNvPr>
          <p:cNvPicPr>
            <a:picLocks noChangeAspect="1"/>
          </p:cNvPicPr>
          <p:nvPr/>
        </p:nvPicPr>
        <p:blipFill>
          <a:blip r:embed="rId2"/>
          <a:srcRect/>
          <a:stretch/>
        </p:blipFill>
        <p:spPr>
          <a:xfrm>
            <a:off x="0" y="591399"/>
            <a:ext cx="9144000" cy="3577150"/>
          </a:xfrm>
          <a:prstGeom prst="rect">
            <a:avLst/>
          </a:prstGeom>
        </p:spPr>
      </p:pic>
      <p:sp>
        <p:nvSpPr>
          <p:cNvPr id="20" name="TextBox 19">
            <a:extLst>
              <a:ext uri="{FF2B5EF4-FFF2-40B4-BE49-F238E27FC236}">
                <a16:creationId xmlns:a16="http://schemas.microsoft.com/office/drawing/2014/main" id="{42F82504-3587-4E41-9328-739C4FC2F076}"/>
              </a:ext>
            </a:extLst>
          </p:cNvPr>
          <p:cNvSpPr txBox="1"/>
          <p:nvPr/>
        </p:nvSpPr>
        <p:spPr>
          <a:xfrm>
            <a:off x="76200" y="87868"/>
            <a:ext cx="7543800" cy="369332"/>
          </a:xfrm>
          <a:prstGeom prst="rect">
            <a:avLst/>
          </a:prstGeom>
          <a:noFill/>
        </p:spPr>
        <p:txBody>
          <a:bodyPr wrap="square" rtlCol="0">
            <a:spAutoFit/>
          </a:bodyPr>
          <a:lstStyle/>
          <a:p>
            <a:r>
              <a:rPr lang="en-US" sz="1800" b="1" dirty="0">
                <a:solidFill>
                  <a:srgbClr val="FF0000"/>
                </a:solidFill>
              </a:rPr>
              <a:t>Enhanced positional accuracy - 1</a:t>
            </a:r>
            <a:r>
              <a:rPr lang="en-US" sz="1800" b="1" baseline="30000" dirty="0">
                <a:solidFill>
                  <a:srgbClr val="FF0000"/>
                </a:solidFill>
              </a:rPr>
              <a:t>st</a:t>
            </a:r>
            <a:r>
              <a:rPr lang="en-US" sz="1800" b="1" dirty="0">
                <a:solidFill>
                  <a:srgbClr val="FF0000"/>
                </a:solidFill>
              </a:rPr>
              <a:t> step to astrometry</a:t>
            </a:r>
          </a:p>
        </p:txBody>
      </p:sp>
      <p:pic>
        <p:nvPicPr>
          <p:cNvPr id="8" name="Picture 7">
            <a:extLst>
              <a:ext uri="{FF2B5EF4-FFF2-40B4-BE49-F238E27FC236}">
                <a16:creationId xmlns:a16="http://schemas.microsoft.com/office/drawing/2014/main" id="{9647763A-FA94-BB40-B0DB-298F5C5B2F3B}"/>
              </a:ext>
            </a:extLst>
          </p:cNvPr>
          <p:cNvPicPr>
            <a:picLocks noChangeAspect="1"/>
          </p:cNvPicPr>
          <p:nvPr/>
        </p:nvPicPr>
        <p:blipFill>
          <a:blip r:embed="rId3"/>
          <a:srcRect/>
          <a:stretch/>
        </p:blipFill>
        <p:spPr>
          <a:xfrm>
            <a:off x="0" y="4495800"/>
            <a:ext cx="9144000" cy="933060"/>
          </a:xfrm>
          <a:prstGeom prst="rect">
            <a:avLst/>
          </a:prstGeom>
        </p:spPr>
      </p:pic>
      <p:sp>
        <p:nvSpPr>
          <p:cNvPr id="9" name="Rectangle 8">
            <a:extLst>
              <a:ext uri="{FF2B5EF4-FFF2-40B4-BE49-F238E27FC236}">
                <a16:creationId xmlns:a16="http://schemas.microsoft.com/office/drawing/2014/main" id="{6055A195-B009-044C-B0ED-88B5B02CFBA8}"/>
              </a:ext>
            </a:extLst>
          </p:cNvPr>
          <p:cNvSpPr/>
          <p:nvPr/>
        </p:nvSpPr>
        <p:spPr bwMode="auto">
          <a:xfrm>
            <a:off x="2057400" y="591399"/>
            <a:ext cx="7086600" cy="3675801"/>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19" name="Group 18">
            <a:extLst>
              <a:ext uri="{FF2B5EF4-FFF2-40B4-BE49-F238E27FC236}">
                <a16:creationId xmlns:a16="http://schemas.microsoft.com/office/drawing/2014/main" id="{397FF753-708D-6746-9306-75E203BD8D2E}"/>
              </a:ext>
            </a:extLst>
          </p:cNvPr>
          <p:cNvGrpSpPr/>
          <p:nvPr/>
        </p:nvGrpSpPr>
        <p:grpSpPr>
          <a:xfrm>
            <a:off x="3407396" y="3810000"/>
            <a:ext cx="3679204" cy="610812"/>
            <a:chOff x="3657600" y="4111362"/>
            <a:chExt cx="3679204" cy="1296858"/>
          </a:xfrm>
        </p:grpSpPr>
        <p:sp>
          <p:nvSpPr>
            <p:cNvPr id="21" name="Rounded Rectangle 20">
              <a:extLst>
                <a:ext uri="{FF2B5EF4-FFF2-40B4-BE49-F238E27FC236}">
                  <a16:creationId xmlns:a16="http://schemas.microsoft.com/office/drawing/2014/main" id="{0B13BB19-7E4E-2F4E-891C-5A58CFA174F6}"/>
                </a:ext>
              </a:extLst>
            </p:cNvPr>
            <p:cNvSpPr/>
            <p:nvPr/>
          </p:nvSpPr>
          <p:spPr>
            <a:xfrm>
              <a:off x="3657600" y="4111362"/>
              <a:ext cx="3679204" cy="11324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E0F727A-D59F-C140-895E-6B30B1BC18D9}"/>
                </a:ext>
              </a:extLst>
            </p:cNvPr>
            <p:cNvSpPr txBox="1"/>
            <p:nvPr/>
          </p:nvSpPr>
          <p:spPr>
            <a:xfrm>
              <a:off x="3657600" y="4166643"/>
              <a:ext cx="3657600" cy="1241577"/>
            </a:xfrm>
            <a:prstGeom prst="rect">
              <a:avLst/>
            </a:prstGeom>
            <a:noFill/>
          </p:spPr>
          <p:txBody>
            <a:bodyPr wrap="square" rtlCol="0">
              <a:spAutoFit/>
            </a:bodyPr>
            <a:lstStyle/>
            <a:p>
              <a:pPr algn="ctr"/>
              <a:r>
                <a:rPr lang="en-US" sz="1600" b="1" dirty="0"/>
                <a:t>At the bottom of the Calibration Setup page an “astrometry” option</a:t>
              </a:r>
              <a:endParaRPr lang="en-US" dirty="0"/>
            </a:p>
          </p:txBody>
        </p:sp>
      </p:grpSp>
      <p:grpSp>
        <p:nvGrpSpPr>
          <p:cNvPr id="23" name="Group 22">
            <a:extLst>
              <a:ext uri="{FF2B5EF4-FFF2-40B4-BE49-F238E27FC236}">
                <a16:creationId xmlns:a16="http://schemas.microsoft.com/office/drawing/2014/main" id="{7D34BFA9-159E-3344-8E90-F1AE61B4E6E5}"/>
              </a:ext>
            </a:extLst>
          </p:cNvPr>
          <p:cNvGrpSpPr/>
          <p:nvPr/>
        </p:nvGrpSpPr>
        <p:grpSpPr>
          <a:xfrm>
            <a:off x="3407396" y="5511225"/>
            <a:ext cx="3679204" cy="584775"/>
            <a:chOff x="3657600" y="4004858"/>
            <a:chExt cx="3679204" cy="1241577"/>
          </a:xfrm>
        </p:grpSpPr>
        <p:sp>
          <p:nvSpPr>
            <p:cNvPr id="24" name="Rounded Rectangle 23">
              <a:extLst>
                <a:ext uri="{FF2B5EF4-FFF2-40B4-BE49-F238E27FC236}">
                  <a16:creationId xmlns:a16="http://schemas.microsoft.com/office/drawing/2014/main" id="{0083ECC2-D15F-2048-BE55-0F1F4D04000E}"/>
                </a:ext>
              </a:extLst>
            </p:cNvPr>
            <p:cNvSpPr/>
            <p:nvPr/>
          </p:nvSpPr>
          <p:spPr>
            <a:xfrm>
              <a:off x="3657600" y="4111362"/>
              <a:ext cx="3679204" cy="113249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CF88CF6-1ECB-6E42-9A5A-77D2EB101814}"/>
                </a:ext>
              </a:extLst>
            </p:cNvPr>
            <p:cNvSpPr txBox="1"/>
            <p:nvPr/>
          </p:nvSpPr>
          <p:spPr>
            <a:xfrm>
              <a:off x="3657600" y="4004858"/>
              <a:ext cx="3657600" cy="1241577"/>
            </a:xfrm>
            <a:prstGeom prst="rect">
              <a:avLst/>
            </a:prstGeom>
            <a:noFill/>
          </p:spPr>
          <p:txBody>
            <a:bodyPr wrap="square" rtlCol="0">
              <a:spAutoFit/>
            </a:bodyPr>
            <a:lstStyle/>
            <a:p>
              <a:pPr algn="ctr"/>
              <a:r>
                <a:rPr lang="en-US" sz="1600" b="1" dirty="0"/>
                <a:t>Uses extra calibration and a bright grid calibrator must be within 5</a:t>
              </a:r>
              <a:r>
                <a:rPr lang="en-US" sz="1600" b="1" baseline="30000" dirty="0"/>
                <a:t>o</a:t>
              </a:r>
              <a:endParaRPr lang="en-US" baseline="30000" dirty="0"/>
            </a:p>
          </p:txBody>
        </p:sp>
      </p:grpSp>
    </p:spTree>
    <p:extLst>
      <p:ext uri="{BB962C8B-B14F-4D97-AF65-F5344CB8AC3E}">
        <p14:creationId xmlns:p14="http://schemas.microsoft.com/office/powerpoint/2010/main" val="365887747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3048000" y="8382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09600" y="1981200"/>
            <a:ext cx="14478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4953000" y="381000"/>
            <a:ext cx="4114800" cy="1021213"/>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Control and Performance defines the required angular resolution, sensitivity, largest angular scale, etc.</a:t>
            </a:r>
          </a:p>
        </p:txBody>
      </p:sp>
      <p:sp>
        <p:nvSpPr>
          <p:cNvPr id="20" name="Oval 19"/>
          <p:cNvSpPr/>
          <p:nvPr/>
        </p:nvSpPr>
        <p:spPr>
          <a:xfrm>
            <a:off x="2286000" y="1524000"/>
            <a:ext cx="5867400" cy="1828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47CDFBC-31D0-6E47-AD5E-B0B774FEF45E}"/>
              </a:ext>
            </a:extLst>
          </p:cNvPr>
          <p:cNvSpPr txBox="1"/>
          <p:nvPr/>
        </p:nvSpPr>
        <p:spPr>
          <a:xfrm>
            <a:off x="7010400" y="2133600"/>
            <a:ext cx="2057400" cy="276999"/>
          </a:xfrm>
          <a:prstGeom prst="rect">
            <a:avLst/>
          </a:prstGeom>
          <a:noFill/>
          <a:ln w="25400">
            <a:solidFill>
              <a:srgbClr val="FF0000"/>
            </a:solidFill>
          </a:ln>
        </p:spPr>
        <p:txBody>
          <a:bodyPr wrap="square" rtlCol="0">
            <a:spAutoFit/>
          </a:bodyPr>
          <a:lstStyle/>
          <a:p>
            <a:r>
              <a:rPr lang="en-US" dirty="0"/>
              <a:t>Short max </a:t>
            </a:r>
            <a:r>
              <a:rPr lang="en-US" dirty="0" err="1"/>
              <a:t>baseiines</a:t>
            </a:r>
            <a:r>
              <a:rPr lang="en-US" dirty="0"/>
              <a:t> in Cy8</a:t>
            </a:r>
          </a:p>
        </p:txBody>
      </p:sp>
      <p:sp>
        <p:nvSpPr>
          <p:cNvPr id="9" name="TextBox 8">
            <a:extLst>
              <a:ext uri="{FF2B5EF4-FFF2-40B4-BE49-F238E27FC236}">
                <a16:creationId xmlns:a16="http://schemas.microsoft.com/office/drawing/2014/main" id="{2315E96C-392A-A043-A9EB-495DAF4A0662}"/>
              </a:ext>
            </a:extLst>
          </p:cNvPr>
          <p:cNvSpPr txBox="1"/>
          <p:nvPr/>
        </p:nvSpPr>
        <p:spPr>
          <a:xfrm>
            <a:off x="76200" y="-76200"/>
            <a:ext cx="8915400" cy="369332"/>
          </a:xfrm>
          <a:prstGeom prst="rect">
            <a:avLst/>
          </a:prstGeom>
          <a:noFill/>
        </p:spPr>
        <p:txBody>
          <a:bodyPr wrap="square" rtlCol="0">
            <a:spAutoFit/>
          </a:bodyPr>
          <a:lstStyle/>
          <a:p>
            <a:r>
              <a:rPr lang="en-US" sz="1800" b="1" dirty="0">
                <a:solidFill>
                  <a:srgbClr val="FF0000"/>
                </a:solidFill>
              </a:rPr>
              <a:t>The Control and Performance Page</a:t>
            </a:r>
          </a:p>
        </p:txBody>
      </p:sp>
      <p:sp>
        <p:nvSpPr>
          <p:cNvPr id="27" name="Rounded Rectangle 26"/>
          <p:cNvSpPr/>
          <p:nvPr/>
        </p:nvSpPr>
        <p:spPr>
          <a:xfrm>
            <a:off x="3810000" y="3276600"/>
            <a:ext cx="3276600" cy="345941"/>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Array properties summarized</a:t>
            </a:r>
            <a:endParaRPr lang="en-US" sz="1600" b="1" dirty="0">
              <a:solidFill>
                <a:srgbClr val="FF0000"/>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7A0AF2D6-CEB1-5844-93D6-6DC780C5FCBE}"/>
              </a:ext>
            </a:extLst>
          </p:cNvPr>
          <p:cNvGrpSpPr/>
          <p:nvPr/>
        </p:nvGrpSpPr>
        <p:grpSpPr>
          <a:xfrm>
            <a:off x="0" y="193541"/>
            <a:ext cx="9144000" cy="5673859"/>
            <a:chOff x="0" y="193541"/>
            <a:chExt cx="9144000" cy="5673859"/>
          </a:xfrm>
        </p:grpSpPr>
        <p:pic>
          <p:nvPicPr>
            <p:cNvPr id="2" name="Picture 1"/>
            <p:cNvPicPr>
              <a:picLocks noChangeAspect="1"/>
            </p:cNvPicPr>
            <p:nvPr/>
          </p:nvPicPr>
          <p:blipFill>
            <a:blip r:embed="rId3"/>
            <a:srcRect/>
            <a:stretch/>
          </p:blipFill>
          <p:spPr>
            <a:xfrm>
              <a:off x="0" y="193541"/>
              <a:ext cx="9144000" cy="5673859"/>
            </a:xfrm>
            <a:prstGeom prst="rect">
              <a:avLst/>
            </a:prstGeom>
          </p:spPr>
        </p:pic>
        <p:pic>
          <p:nvPicPr>
            <p:cNvPr id="5" name="Picture 4">
              <a:extLst>
                <a:ext uri="{FF2B5EF4-FFF2-40B4-BE49-F238E27FC236}">
                  <a16:creationId xmlns:a16="http://schemas.microsoft.com/office/drawing/2014/main" id="{57633915-543E-164E-A0D5-7559B1532645}"/>
                </a:ext>
              </a:extLst>
            </p:cNvPr>
            <p:cNvPicPr>
              <a:picLocks noChangeAspect="1"/>
            </p:cNvPicPr>
            <p:nvPr/>
          </p:nvPicPr>
          <p:blipFill>
            <a:blip r:embed="rId4"/>
            <a:stretch>
              <a:fillRect/>
            </a:stretch>
          </p:blipFill>
          <p:spPr>
            <a:xfrm>
              <a:off x="2849880" y="4937760"/>
              <a:ext cx="3779520" cy="243840"/>
            </a:xfrm>
            <a:prstGeom prst="rect">
              <a:avLst/>
            </a:prstGeom>
          </p:spPr>
        </p:pic>
      </p:grpSp>
      <p:sp>
        <p:nvSpPr>
          <p:cNvPr id="7" name="Rectangle 6">
            <a:extLst>
              <a:ext uri="{FF2B5EF4-FFF2-40B4-BE49-F238E27FC236}">
                <a16:creationId xmlns:a16="http://schemas.microsoft.com/office/drawing/2014/main" id="{72D475EC-EB2B-2B4D-B9BF-97AC34D24FD9}"/>
              </a:ext>
            </a:extLst>
          </p:cNvPr>
          <p:cNvSpPr/>
          <p:nvPr/>
        </p:nvSpPr>
        <p:spPr bwMode="auto">
          <a:xfrm>
            <a:off x="2819400" y="4937760"/>
            <a:ext cx="3779520" cy="24384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8" name="TextBox 7">
            <a:extLst>
              <a:ext uri="{FF2B5EF4-FFF2-40B4-BE49-F238E27FC236}">
                <a16:creationId xmlns:a16="http://schemas.microsoft.com/office/drawing/2014/main" id="{B9C4BF47-DCBA-744B-8D44-3DC30599391D}"/>
              </a:ext>
            </a:extLst>
          </p:cNvPr>
          <p:cNvSpPr txBox="1"/>
          <p:nvPr/>
        </p:nvSpPr>
        <p:spPr>
          <a:xfrm>
            <a:off x="6659880" y="4876800"/>
            <a:ext cx="2179320" cy="461665"/>
          </a:xfrm>
          <a:prstGeom prst="rect">
            <a:avLst/>
          </a:prstGeom>
          <a:noFill/>
          <a:ln w="25400">
            <a:solidFill>
              <a:srgbClr val="FF0000"/>
            </a:solidFill>
          </a:ln>
        </p:spPr>
        <p:txBody>
          <a:bodyPr wrap="square" rtlCol="0">
            <a:spAutoFit/>
          </a:bodyPr>
          <a:lstStyle/>
          <a:p>
            <a:r>
              <a:rPr lang="en-US" dirty="0"/>
              <a:t>New look, better description, same great function</a:t>
            </a:r>
          </a:p>
        </p:txBody>
      </p:sp>
    </p:spTree>
    <p:extLst>
      <p:ext uri="{BB962C8B-B14F-4D97-AF65-F5344CB8AC3E}">
        <p14:creationId xmlns:p14="http://schemas.microsoft.com/office/powerpoint/2010/main" val="382127614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1109"/>
            <a:ext cx="9144000" cy="6068291"/>
          </a:xfrm>
          <a:prstGeom prst="rect">
            <a:avLst/>
          </a:prstGeom>
        </p:spPr>
      </p:pic>
      <p:sp>
        <p:nvSpPr>
          <p:cNvPr id="21" name="Oval 20"/>
          <p:cNvSpPr/>
          <p:nvPr/>
        </p:nvSpPr>
        <p:spPr>
          <a:xfrm>
            <a:off x="2971800" y="11430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09600" y="24384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2362200" y="5181600"/>
            <a:ext cx="3124200" cy="914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Specify the desired </a:t>
            </a:r>
            <a:r>
              <a:rPr lang="en-US" sz="1600" b="1" dirty="0" err="1">
                <a:solidFill>
                  <a:schemeClr val="tx1"/>
                </a:solidFill>
                <a:latin typeface="Arial" panose="020B0604020202020204" pitchFamily="34" charset="0"/>
                <a:cs typeface="Arial" panose="020B0604020202020204" pitchFamily="34" charset="0"/>
              </a:rPr>
              <a:t>rms</a:t>
            </a:r>
            <a:r>
              <a:rPr lang="en-US" sz="1600" b="1" dirty="0">
                <a:solidFill>
                  <a:schemeClr val="tx1"/>
                </a:solidFill>
                <a:latin typeface="Arial" panose="020B0604020202020204" pitchFamily="34" charset="0"/>
                <a:cs typeface="Arial" panose="020B0604020202020204" pitchFamily="34" charset="0"/>
              </a:rPr>
              <a:t> </a:t>
            </a:r>
            <a:r>
              <a:rPr lang="en-US" sz="1600" b="1" dirty="0" err="1">
                <a:solidFill>
                  <a:schemeClr val="tx1"/>
                </a:solidFill>
                <a:latin typeface="Arial" panose="020B0604020202020204" pitchFamily="34" charset="0"/>
                <a:cs typeface="Arial" panose="020B0604020202020204" pitchFamily="34" charset="0"/>
              </a:rPr>
              <a:t>Jy</a:t>
            </a:r>
            <a:r>
              <a:rPr lang="en-US" sz="1600" b="1" dirty="0">
                <a:solidFill>
                  <a:schemeClr val="tx1"/>
                </a:solidFill>
                <a:latin typeface="Arial" panose="020B0604020202020204" pitchFamily="34" charset="0"/>
                <a:cs typeface="Arial" panose="020B0604020202020204" pitchFamily="34" charset="0"/>
              </a:rPr>
              <a:t>/beam noise level and the bandwidth over which that should be measured</a:t>
            </a:r>
          </a:p>
        </p:txBody>
      </p:sp>
      <p:cxnSp>
        <p:nvCxnSpPr>
          <p:cNvPr id="19" name="Straight Arrow Connector 18"/>
          <p:cNvCxnSpPr>
            <a:cxnSpLocks/>
            <a:stCxn id="25" idx="0"/>
          </p:cNvCxnSpPr>
          <p:nvPr/>
        </p:nvCxnSpPr>
        <p:spPr bwMode="auto">
          <a:xfrm flipV="1">
            <a:off x="3924300" y="4495800"/>
            <a:ext cx="723900" cy="685800"/>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Rounded Rectangle 23"/>
          <p:cNvSpPr/>
          <p:nvPr/>
        </p:nvSpPr>
        <p:spPr>
          <a:xfrm>
            <a:off x="5638800" y="5105400"/>
            <a:ext cx="3429000" cy="1371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For spectral line the bandwidth for sensitivity must not be less than the channel spacing in the representative spectral window</a:t>
            </a:r>
          </a:p>
        </p:txBody>
      </p:sp>
      <p:cxnSp>
        <p:nvCxnSpPr>
          <p:cNvPr id="26" name="Straight Arrow Connector 25"/>
          <p:cNvCxnSpPr/>
          <p:nvPr/>
        </p:nvCxnSpPr>
        <p:spPr bwMode="auto">
          <a:xfrm flipH="1">
            <a:off x="5410200" y="5638800"/>
            <a:ext cx="228600" cy="0"/>
          </a:xfrm>
          <a:prstGeom prst="straightConnector1">
            <a:avLst/>
          </a:prstGeom>
          <a:solidFill>
            <a:srgbClr val="4F81BD"/>
          </a:solidFill>
          <a:ln w="3810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Rounded Rectangle 26"/>
          <p:cNvSpPr/>
          <p:nvPr/>
        </p:nvSpPr>
        <p:spPr>
          <a:xfrm>
            <a:off x="4507761" y="1905000"/>
            <a:ext cx="4407639" cy="1295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Control and Performance shows what resolution and angular scales are observable and defines required angular resolution, sensitivity, largest angular scale, </a:t>
            </a:r>
            <a:r>
              <a:rPr lang="en-US" sz="1600" b="1" dirty="0" err="1">
                <a:solidFill>
                  <a:schemeClr val="tx1"/>
                </a:solidFill>
                <a:latin typeface="Arial" panose="020B0604020202020204" pitchFamily="34" charset="0"/>
                <a:cs typeface="Arial" panose="020B0604020202020204" pitchFamily="34" charset="0"/>
              </a:rPr>
              <a:t>etc</a:t>
            </a:r>
            <a:endParaRPr lang="en-US" sz="1600" b="1" dirty="0">
              <a:solidFill>
                <a:schemeClr val="tx1"/>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C4823434-7F5C-E74B-B159-44B7F61E583D}"/>
              </a:ext>
            </a:extLst>
          </p:cNvPr>
          <p:cNvCxnSpPr>
            <a:cxnSpLocks/>
            <a:stCxn id="25" idx="0"/>
          </p:cNvCxnSpPr>
          <p:nvPr/>
        </p:nvCxnSpPr>
        <p:spPr bwMode="auto">
          <a:xfrm flipV="1">
            <a:off x="3924300" y="4953000"/>
            <a:ext cx="659661" cy="228600"/>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a:extLst>
              <a:ext uri="{FF2B5EF4-FFF2-40B4-BE49-F238E27FC236}">
                <a16:creationId xmlns:a16="http://schemas.microsoft.com/office/drawing/2014/main" id="{BA7AC0FA-7C8C-3641-A29F-37691BA0E96C}"/>
              </a:ext>
            </a:extLst>
          </p:cNvPr>
          <p:cNvSpPr txBox="1"/>
          <p:nvPr/>
        </p:nvSpPr>
        <p:spPr>
          <a:xfrm>
            <a:off x="76200" y="-76200"/>
            <a:ext cx="8915400" cy="369332"/>
          </a:xfrm>
          <a:prstGeom prst="rect">
            <a:avLst/>
          </a:prstGeom>
          <a:noFill/>
        </p:spPr>
        <p:txBody>
          <a:bodyPr wrap="square" rtlCol="0">
            <a:spAutoFit/>
          </a:bodyPr>
          <a:lstStyle/>
          <a:p>
            <a:r>
              <a:rPr lang="en-US" sz="1800" b="1" dirty="0">
                <a:solidFill>
                  <a:srgbClr val="FF0000"/>
                </a:solidFill>
              </a:rPr>
              <a:t>The Control and Performance Page</a:t>
            </a:r>
          </a:p>
        </p:txBody>
      </p:sp>
    </p:spTree>
    <p:extLst>
      <p:ext uri="{BB962C8B-B14F-4D97-AF65-F5344CB8AC3E}">
        <p14:creationId xmlns:p14="http://schemas.microsoft.com/office/powerpoint/2010/main" val="148159977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p:cNvSpPr/>
          <p:nvPr/>
        </p:nvSpPr>
        <p:spPr>
          <a:xfrm>
            <a:off x="3048000" y="8382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09600" y="22098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4038600" y="1863050"/>
            <a:ext cx="4419600" cy="133735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Angular resolution options control which configurations and combinations of arrays are considered.  Here a single resolution is entered and it will be considered to have a +/-10% margin</a:t>
            </a:r>
          </a:p>
        </p:txBody>
      </p:sp>
      <p:sp>
        <p:nvSpPr>
          <p:cNvPr id="12" name="Oval 11"/>
          <p:cNvSpPr/>
          <p:nvPr/>
        </p:nvSpPr>
        <p:spPr>
          <a:xfrm>
            <a:off x="4724399" y="3429000"/>
            <a:ext cx="2244975"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019800" y="4191000"/>
            <a:ext cx="1295400" cy="33905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endCxn id="15" idx="4"/>
          </p:cNvCxnSpPr>
          <p:nvPr/>
        </p:nvCxnSpPr>
        <p:spPr bwMode="auto">
          <a:xfrm flipH="1" flipV="1">
            <a:off x="6667500" y="4530050"/>
            <a:ext cx="800100" cy="346750"/>
          </a:xfrm>
          <a:prstGeom prst="straightConnector1">
            <a:avLst/>
          </a:prstGeom>
          <a:solidFill>
            <a:srgbClr val="4F81BD"/>
          </a:solidFill>
          <a:ln w="317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2" name="Group 1">
            <a:extLst>
              <a:ext uri="{FF2B5EF4-FFF2-40B4-BE49-F238E27FC236}">
                <a16:creationId xmlns:a16="http://schemas.microsoft.com/office/drawing/2014/main" id="{D9F3446E-BE83-F941-AA3E-EEB696879365}"/>
              </a:ext>
            </a:extLst>
          </p:cNvPr>
          <p:cNvGrpSpPr/>
          <p:nvPr/>
        </p:nvGrpSpPr>
        <p:grpSpPr>
          <a:xfrm>
            <a:off x="0" y="228600"/>
            <a:ext cx="9144000" cy="6477000"/>
            <a:chOff x="0" y="228600"/>
            <a:chExt cx="9144000" cy="64770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9144000" cy="6477000"/>
            </a:xfrm>
            <a:prstGeom prst="rect">
              <a:avLst/>
            </a:prstGeom>
          </p:spPr>
        </p:pic>
        <p:pic>
          <p:nvPicPr>
            <p:cNvPr id="10" name="Picture 9">
              <a:extLst>
                <a:ext uri="{FF2B5EF4-FFF2-40B4-BE49-F238E27FC236}">
                  <a16:creationId xmlns:a16="http://schemas.microsoft.com/office/drawing/2014/main" id="{83C96546-92E8-D040-8423-6B0B4EC7E9F1}"/>
                </a:ext>
              </a:extLst>
            </p:cNvPr>
            <p:cNvPicPr>
              <a:picLocks noChangeAspect="1"/>
            </p:cNvPicPr>
            <p:nvPr/>
          </p:nvPicPr>
          <p:blipFill>
            <a:blip r:embed="rId4"/>
            <a:stretch>
              <a:fillRect/>
            </a:stretch>
          </p:blipFill>
          <p:spPr>
            <a:xfrm>
              <a:off x="2849880" y="4937760"/>
              <a:ext cx="3779520" cy="243840"/>
            </a:xfrm>
            <a:prstGeom prst="rect">
              <a:avLst/>
            </a:prstGeom>
          </p:spPr>
        </p:pic>
      </p:grpSp>
      <p:sp>
        <p:nvSpPr>
          <p:cNvPr id="24" name="Rounded Rectangle 23"/>
          <p:cNvSpPr/>
          <p:nvPr/>
        </p:nvSpPr>
        <p:spPr>
          <a:xfrm>
            <a:off x="6248400" y="4876800"/>
            <a:ext cx="2133600" cy="990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Flux - Temperature conversion at the desired resolution</a:t>
            </a:r>
          </a:p>
        </p:txBody>
      </p:sp>
    </p:spTree>
    <p:extLst>
      <p:ext uri="{BB962C8B-B14F-4D97-AF65-F5344CB8AC3E}">
        <p14:creationId xmlns:p14="http://schemas.microsoft.com/office/powerpoint/2010/main" val="97378093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7B6586-FD5B-2542-8110-3DF250EA909F}"/>
              </a:ext>
            </a:extLst>
          </p:cNvPr>
          <p:cNvPicPr>
            <a:picLocks noChangeAspect="1"/>
          </p:cNvPicPr>
          <p:nvPr/>
        </p:nvPicPr>
        <p:blipFill>
          <a:blip r:embed="rId3"/>
          <a:stretch>
            <a:fillRect/>
          </a:stretch>
        </p:blipFill>
        <p:spPr>
          <a:xfrm>
            <a:off x="0" y="238440"/>
            <a:ext cx="9144000" cy="6381119"/>
          </a:xfrm>
          <a:prstGeom prst="rect">
            <a:avLst/>
          </a:prstGeom>
        </p:spPr>
      </p:pic>
      <p:sp>
        <p:nvSpPr>
          <p:cNvPr id="21" name="Oval 20"/>
          <p:cNvSpPr/>
          <p:nvPr/>
        </p:nvSpPr>
        <p:spPr>
          <a:xfrm>
            <a:off x="3200400" y="8382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DBB25A9-5AD1-6448-88F6-B5DD81C519F9}"/>
              </a:ext>
            </a:extLst>
          </p:cNvPr>
          <p:cNvSpPr/>
          <p:nvPr/>
        </p:nvSpPr>
        <p:spPr>
          <a:xfrm>
            <a:off x="685800" y="2286000"/>
            <a:ext cx="14478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2B2958B-2D97-0948-90E2-B26F55BD56A7}"/>
              </a:ext>
            </a:extLst>
          </p:cNvPr>
          <p:cNvPicPr>
            <a:picLocks noChangeAspect="1"/>
          </p:cNvPicPr>
          <p:nvPr/>
        </p:nvPicPr>
        <p:blipFill>
          <a:blip r:embed="rId4"/>
          <a:stretch>
            <a:fillRect/>
          </a:stretch>
        </p:blipFill>
        <p:spPr>
          <a:xfrm>
            <a:off x="2697480" y="5562600"/>
            <a:ext cx="3779520" cy="243840"/>
          </a:xfrm>
          <a:prstGeom prst="rect">
            <a:avLst/>
          </a:prstGeom>
        </p:spPr>
      </p:pic>
      <p:grpSp>
        <p:nvGrpSpPr>
          <p:cNvPr id="2" name="Group 1">
            <a:extLst>
              <a:ext uri="{FF2B5EF4-FFF2-40B4-BE49-F238E27FC236}">
                <a16:creationId xmlns:a16="http://schemas.microsoft.com/office/drawing/2014/main" id="{4E50BD03-597F-654C-927A-1C79A2A112FB}"/>
              </a:ext>
            </a:extLst>
          </p:cNvPr>
          <p:cNvGrpSpPr/>
          <p:nvPr/>
        </p:nvGrpSpPr>
        <p:grpSpPr>
          <a:xfrm>
            <a:off x="4495800" y="990600"/>
            <a:ext cx="4495800" cy="4994516"/>
            <a:chOff x="4495800" y="990600"/>
            <a:chExt cx="4495800" cy="4994516"/>
          </a:xfrm>
        </p:grpSpPr>
        <p:sp>
          <p:nvSpPr>
            <p:cNvPr id="10" name="Oval 9"/>
            <p:cNvSpPr/>
            <p:nvPr/>
          </p:nvSpPr>
          <p:spPr>
            <a:xfrm>
              <a:off x="5181600" y="3505200"/>
              <a:ext cx="533400" cy="193916"/>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495800" y="3699116"/>
              <a:ext cx="3048000" cy="29782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5943600" y="4038600"/>
              <a:ext cx="3048000" cy="194651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 Since Cycle 6 the min and max allowed user-input angular resolutions are ½ the smallest and twice the largest of the values shown for the 12m configurations</a:t>
              </a:r>
            </a:p>
            <a:p>
              <a:pPr algn="ctr"/>
              <a:endParaRPr lang="en-US" sz="1600" b="1" dirty="0">
                <a:solidFill>
                  <a:schemeClr val="tx1"/>
                </a:solidFill>
                <a:latin typeface="Arial" panose="020B0604020202020204" pitchFamily="34" charset="0"/>
                <a:cs typeface="Arial" panose="020B0604020202020204" pitchFamily="34" charset="0"/>
              </a:endParaRPr>
            </a:p>
          </p:txBody>
        </p:sp>
        <p:sp>
          <p:nvSpPr>
            <p:cNvPr id="18" name="Rounded Rectangle 17"/>
            <p:cNvSpPr/>
            <p:nvPr/>
          </p:nvSpPr>
          <p:spPr>
            <a:xfrm>
              <a:off x="5638800" y="990600"/>
              <a:ext cx="2895600" cy="2438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RANGE:</a:t>
              </a:r>
            </a:p>
            <a:p>
              <a:pPr algn="ctr"/>
              <a:r>
                <a:rPr lang="en-US" sz="1600" b="1" dirty="0">
                  <a:solidFill>
                    <a:schemeClr val="tx1"/>
                  </a:solidFill>
                  <a:latin typeface="Arial" panose="020B0604020202020204" pitchFamily="34" charset="0"/>
                  <a:cs typeface="Arial" panose="020B0604020202020204" pitchFamily="34" charset="0"/>
                </a:rPr>
                <a:t>You can specify an acceptable range of angular resolution for the 12m array. This implies a set of configuration possibilities, use the planning &amp; time estimate to see what they are</a:t>
              </a:r>
            </a:p>
          </p:txBody>
        </p:sp>
      </p:grpSp>
    </p:spTree>
    <p:extLst>
      <p:ext uri="{BB962C8B-B14F-4D97-AF65-F5344CB8AC3E}">
        <p14:creationId xmlns:p14="http://schemas.microsoft.com/office/powerpoint/2010/main" val="406330422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0"/>
            <a:ext cx="9144000" cy="6308366"/>
          </a:xfrm>
          <a:prstGeom prst="rect">
            <a:avLst/>
          </a:prstGeom>
        </p:spPr>
      </p:pic>
      <p:sp>
        <p:nvSpPr>
          <p:cNvPr id="21" name="Oval 20"/>
          <p:cNvSpPr/>
          <p:nvPr/>
        </p:nvSpPr>
        <p:spPr>
          <a:xfrm>
            <a:off x="3048000" y="9144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09600" y="2286000"/>
            <a:ext cx="14478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4038600" y="3733800"/>
            <a:ext cx="3505200" cy="1295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With “ANY” there is no largest angular scale (0 by definition) or angular resolution and the project is supposed to be suited to any non-LB configuration</a:t>
            </a:r>
          </a:p>
        </p:txBody>
      </p:sp>
      <p:sp>
        <p:nvSpPr>
          <p:cNvPr id="7" name="Oval 6"/>
          <p:cNvSpPr/>
          <p:nvPr/>
        </p:nvSpPr>
        <p:spPr>
          <a:xfrm>
            <a:off x="5562600" y="3429000"/>
            <a:ext cx="5334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038600" y="5181600"/>
            <a:ext cx="3505200" cy="1295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The “ANY” option replaced older ways of specifying a point source but is more general</a:t>
            </a:r>
          </a:p>
        </p:txBody>
      </p:sp>
    </p:spTree>
    <p:extLst>
      <p:ext uri="{BB962C8B-B14F-4D97-AF65-F5344CB8AC3E}">
        <p14:creationId xmlns:p14="http://schemas.microsoft.com/office/powerpoint/2010/main" val="3341045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0"/>
            <a:ext cx="9144000" cy="6308366"/>
          </a:xfrm>
          <a:prstGeom prst="rect">
            <a:avLst/>
          </a:prstGeom>
        </p:spPr>
      </p:pic>
      <p:sp>
        <p:nvSpPr>
          <p:cNvPr id="21" name="Oval 20"/>
          <p:cNvSpPr/>
          <p:nvPr/>
        </p:nvSpPr>
        <p:spPr>
          <a:xfrm>
            <a:off x="3048000" y="9144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09600" y="2286000"/>
            <a:ext cx="14478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562600" y="3429000"/>
            <a:ext cx="5334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B28A694-9CE0-154C-8A67-20CC36FDE621}"/>
              </a:ext>
            </a:extLst>
          </p:cNvPr>
          <p:cNvSpPr/>
          <p:nvPr/>
        </p:nvSpPr>
        <p:spPr bwMode="auto">
          <a:xfrm>
            <a:off x="0" y="304800"/>
            <a:ext cx="9144000" cy="6248400"/>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9" name="Rounded Rectangle 8">
            <a:extLst>
              <a:ext uri="{FF2B5EF4-FFF2-40B4-BE49-F238E27FC236}">
                <a16:creationId xmlns:a16="http://schemas.microsoft.com/office/drawing/2014/main" id="{DFDD6F4B-F890-F944-91C6-CABFD14B7968}"/>
              </a:ext>
            </a:extLst>
          </p:cNvPr>
          <p:cNvSpPr/>
          <p:nvPr/>
        </p:nvSpPr>
        <p:spPr>
          <a:xfrm>
            <a:off x="4038600" y="3733800"/>
            <a:ext cx="3505200" cy="12954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ANY may not be the best choice even if you really don’t care.</a:t>
            </a:r>
          </a:p>
          <a:p>
            <a:pPr algn="ctr"/>
            <a:r>
              <a:rPr lang="en-US" sz="1600" b="1" dirty="0">
                <a:solidFill>
                  <a:schemeClr val="tx1"/>
                </a:solidFill>
                <a:latin typeface="Arial" panose="020B0604020202020204" pitchFamily="34" charset="0"/>
                <a:cs typeface="Arial" panose="020B0604020202020204" pitchFamily="34" charset="0"/>
              </a:rPr>
              <a:t>Using very compact arrays for very northerly sources increases times from shadowing</a:t>
            </a:r>
          </a:p>
        </p:txBody>
      </p:sp>
      <p:sp>
        <p:nvSpPr>
          <p:cNvPr id="10" name="Rounded Rectangle 9">
            <a:extLst>
              <a:ext uri="{FF2B5EF4-FFF2-40B4-BE49-F238E27FC236}">
                <a16:creationId xmlns:a16="http://schemas.microsoft.com/office/drawing/2014/main" id="{A871E9DA-3FAB-C142-BE0E-6AA7D520C630}"/>
              </a:ext>
            </a:extLst>
          </p:cNvPr>
          <p:cNvSpPr/>
          <p:nvPr/>
        </p:nvSpPr>
        <p:spPr>
          <a:xfrm>
            <a:off x="4038600" y="5181600"/>
            <a:ext cx="3505200" cy="990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The most extended configurations place stronger demands on phase calibration</a:t>
            </a:r>
          </a:p>
        </p:txBody>
      </p:sp>
      <p:sp>
        <p:nvSpPr>
          <p:cNvPr id="11" name="Oval 10">
            <a:extLst>
              <a:ext uri="{FF2B5EF4-FFF2-40B4-BE49-F238E27FC236}">
                <a16:creationId xmlns:a16="http://schemas.microsoft.com/office/drawing/2014/main" id="{1C7DDFBE-0882-2240-A90D-25E0952F96AC}"/>
              </a:ext>
            </a:extLst>
          </p:cNvPr>
          <p:cNvSpPr/>
          <p:nvPr/>
        </p:nvSpPr>
        <p:spPr>
          <a:xfrm>
            <a:off x="5562600" y="3429000"/>
            <a:ext cx="5334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8742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9144000" cy="6477000"/>
          </a:xfrm>
          <a:prstGeom prst="rect">
            <a:avLst/>
          </a:prstGeom>
        </p:spPr>
      </p:pic>
      <p:sp>
        <p:nvSpPr>
          <p:cNvPr id="21" name="Oval 20"/>
          <p:cNvSpPr/>
          <p:nvPr/>
        </p:nvSpPr>
        <p:spPr>
          <a:xfrm>
            <a:off x="3048000" y="8382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609600" y="2286000"/>
            <a:ext cx="14478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3886200" y="3962400"/>
            <a:ext cx="3505200" cy="17526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With Standalone ACA there is a variable largest angular scale but angular resolution is fixed by the observing frequency in the representative spectral window</a:t>
            </a:r>
          </a:p>
        </p:txBody>
      </p:sp>
      <p:sp>
        <p:nvSpPr>
          <p:cNvPr id="6" name="Oval 5"/>
          <p:cNvSpPr/>
          <p:nvPr/>
        </p:nvSpPr>
        <p:spPr>
          <a:xfrm>
            <a:off x="5943600" y="3429000"/>
            <a:ext cx="8382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6781800" y="1752600"/>
            <a:ext cx="2286000" cy="12192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Bands 9-10 can be used with Standalone ACA</a:t>
            </a:r>
          </a:p>
        </p:txBody>
      </p:sp>
      <p:cxnSp>
        <p:nvCxnSpPr>
          <p:cNvPr id="8" name="Straight Arrow Connector 7"/>
          <p:cNvCxnSpPr/>
          <p:nvPr/>
        </p:nvCxnSpPr>
        <p:spPr bwMode="auto">
          <a:xfrm flipH="1">
            <a:off x="6400800" y="2743200"/>
            <a:ext cx="381000" cy="685800"/>
          </a:xfrm>
          <a:prstGeom prst="straightConnector1">
            <a:avLst/>
          </a:prstGeom>
          <a:solidFill>
            <a:srgbClr val="4F81BD"/>
          </a:solidFill>
          <a:ln w="317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Arrow Connector 11"/>
          <p:cNvCxnSpPr>
            <a:endCxn id="6" idx="4"/>
          </p:cNvCxnSpPr>
          <p:nvPr/>
        </p:nvCxnSpPr>
        <p:spPr bwMode="auto">
          <a:xfrm flipV="1">
            <a:off x="5943600" y="3657600"/>
            <a:ext cx="419100" cy="266700"/>
          </a:xfrm>
          <a:prstGeom prst="straightConnector1">
            <a:avLst/>
          </a:prstGeom>
          <a:solidFill>
            <a:srgbClr val="4F81BD"/>
          </a:solidFill>
          <a:ln w="317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 name="Rounded Rectangle 9">
            <a:extLst>
              <a:ext uri="{FF2B5EF4-FFF2-40B4-BE49-F238E27FC236}">
                <a16:creationId xmlns:a16="http://schemas.microsoft.com/office/drawing/2014/main" id="{3A1088B0-4B63-8048-A746-2E42A9A7F484}"/>
              </a:ext>
            </a:extLst>
          </p:cNvPr>
          <p:cNvSpPr/>
          <p:nvPr/>
        </p:nvSpPr>
        <p:spPr>
          <a:xfrm>
            <a:off x="6781800" y="2951018"/>
            <a:ext cx="2286000" cy="1108364"/>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Full polarization for single </a:t>
            </a:r>
            <a:r>
              <a:rPr lang="en-US" sz="1600" b="1" dirty="0" err="1">
                <a:solidFill>
                  <a:schemeClr val="tx1"/>
                </a:solidFill>
                <a:latin typeface="Arial" panose="020B0604020202020204" pitchFamily="34" charset="0"/>
                <a:cs typeface="Arial" panose="020B0604020202020204" pitchFamily="34" charset="0"/>
              </a:rPr>
              <a:t>pointings</a:t>
            </a:r>
            <a:r>
              <a:rPr lang="en-US" sz="1600" b="1" dirty="0">
                <a:solidFill>
                  <a:schemeClr val="tx1"/>
                </a:solidFill>
                <a:latin typeface="Arial" panose="020B0604020202020204" pitchFamily="34" charset="0"/>
                <a:cs typeface="Arial" panose="020B0604020202020204" pitchFamily="34" charset="0"/>
              </a:rPr>
              <a:t> w/ Standalone ACA</a:t>
            </a:r>
          </a:p>
        </p:txBody>
      </p:sp>
    </p:spTree>
    <p:extLst>
      <p:ext uri="{BB962C8B-B14F-4D97-AF65-F5344CB8AC3E}">
        <p14:creationId xmlns:p14="http://schemas.microsoft.com/office/powerpoint/2010/main" val="21110735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A3CA3EF-0475-3743-9489-A783F3869444}"/>
              </a:ext>
            </a:extLst>
          </p:cNvPr>
          <p:cNvPicPr>
            <a:picLocks noChangeAspect="1"/>
          </p:cNvPicPr>
          <p:nvPr/>
        </p:nvPicPr>
        <p:blipFill>
          <a:blip r:embed="rId3"/>
          <a:stretch>
            <a:fillRect/>
          </a:stretch>
        </p:blipFill>
        <p:spPr>
          <a:xfrm>
            <a:off x="0" y="118765"/>
            <a:ext cx="9144000" cy="6620469"/>
          </a:xfrm>
          <a:prstGeom prst="rect">
            <a:avLst/>
          </a:prstGeom>
        </p:spPr>
      </p:pic>
      <p:sp>
        <p:nvSpPr>
          <p:cNvPr id="22" name="Oval 21"/>
          <p:cNvSpPr/>
          <p:nvPr/>
        </p:nvSpPr>
        <p:spPr>
          <a:xfrm>
            <a:off x="-76200" y="3352800"/>
            <a:ext cx="14478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4724400" y="2379796"/>
            <a:ext cx="3510116" cy="1277804"/>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The time estimate popup shows how the OT has grouped targets into clusters and what combinations of synthesis + TP will be used to observe them</a:t>
            </a:r>
          </a:p>
        </p:txBody>
      </p:sp>
      <p:grpSp>
        <p:nvGrpSpPr>
          <p:cNvPr id="2" name="Group 1">
            <a:extLst>
              <a:ext uri="{FF2B5EF4-FFF2-40B4-BE49-F238E27FC236}">
                <a16:creationId xmlns:a16="http://schemas.microsoft.com/office/drawing/2014/main" id="{4E50BD03-597F-654C-927A-1C79A2A112FB}"/>
              </a:ext>
            </a:extLst>
          </p:cNvPr>
          <p:cNvGrpSpPr/>
          <p:nvPr/>
        </p:nvGrpSpPr>
        <p:grpSpPr>
          <a:xfrm>
            <a:off x="4953000" y="5638800"/>
            <a:ext cx="3733800" cy="914400"/>
            <a:chOff x="4953000" y="5638800"/>
            <a:chExt cx="3733800" cy="914400"/>
          </a:xfrm>
        </p:grpSpPr>
        <p:sp>
          <p:nvSpPr>
            <p:cNvPr id="19" name="Rounded Rectangle 18"/>
            <p:cNvSpPr/>
            <p:nvPr/>
          </p:nvSpPr>
          <p:spPr>
            <a:xfrm>
              <a:off x="4953000" y="5791200"/>
              <a:ext cx="3733800" cy="7620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Use “</a:t>
              </a:r>
              <a:r>
                <a:rPr lang="en-US" sz="1600" b="1" dirty="0" err="1">
                  <a:solidFill>
                    <a:schemeClr val="tx1"/>
                  </a:solidFill>
                  <a:latin typeface="Arial" panose="020B0604020202020204" pitchFamily="34" charset="0"/>
                  <a:cs typeface="Arial" panose="020B0604020202020204" pitchFamily="34" charset="0"/>
                </a:rPr>
                <a:t>planning&amp;time</a:t>
              </a:r>
              <a:r>
                <a:rPr lang="en-US" sz="1600" b="1" dirty="0">
                  <a:solidFill>
                    <a:schemeClr val="tx1"/>
                  </a:solidFill>
                  <a:latin typeface="Arial" panose="020B0604020202020204" pitchFamily="34" charset="0"/>
                  <a:cs typeface="Arial" panose="020B0604020202020204" pitchFamily="34" charset="0"/>
                </a:rPr>
                <a:t> estimate” to see what combinations are possible, what was chosen</a:t>
              </a:r>
            </a:p>
          </p:txBody>
        </p:sp>
        <p:cxnSp>
          <p:nvCxnSpPr>
            <p:cNvPr id="20" name="Straight Arrow Connector 19"/>
            <p:cNvCxnSpPr>
              <a:cxnSpLocks/>
            </p:cNvCxnSpPr>
            <p:nvPr/>
          </p:nvCxnSpPr>
          <p:spPr bwMode="auto">
            <a:xfrm flipH="1" flipV="1">
              <a:off x="5638800" y="5638800"/>
              <a:ext cx="457200" cy="152400"/>
            </a:xfrm>
            <a:prstGeom prst="straightConnector1">
              <a:avLst/>
            </a:prstGeom>
            <a:solidFill>
              <a:srgbClr val="4F81BD"/>
            </a:solidFill>
            <a:ln w="34925"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28" name="Straight Arrow Connector 27">
            <a:extLst>
              <a:ext uri="{FF2B5EF4-FFF2-40B4-BE49-F238E27FC236}">
                <a16:creationId xmlns:a16="http://schemas.microsoft.com/office/drawing/2014/main" id="{369D84BE-D33B-DA4E-B83E-DFD638FD1770}"/>
              </a:ext>
            </a:extLst>
          </p:cNvPr>
          <p:cNvCxnSpPr>
            <a:cxnSpLocks/>
          </p:cNvCxnSpPr>
          <p:nvPr/>
        </p:nvCxnSpPr>
        <p:spPr bwMode="auto">
          <a:xfrm flipH="1" flipV="1">
            <a:off x="4267200" y="2133600"/>
            <a:ext cx="609600" cy="246196"/>
          </a:xfrm>
          <a:prstGeom prst="straightConnector1">
            <a:avLst/>
          </a:prstGeom>
          <a:solidFill>
            <a:srgbClr val="4F81BD"/>
          </a:solidFill>
          <a:ln w="34925"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a:extLst>
              <a:ext uri="{FF2B5EF4-FFF2-40B4-BE49-F238E27FC236}">
                <a16:creationId xmlns:a16="http://schemas.microsoft.com/office/drawing/2014/main" id="{A96127FC-5644-2C44-9F8C-F4743B834248}"/>
              </a:ext>
            </a:extLst>
          </p:cNvPr>
          <p:cNvCxnSpPr>
            <a:cxnSpLocks/>
            <a:stCxn id="27" idx="1"/>
          </p:cNvCxnSpPr>
          <p:nvPr/>
        </p:nvCxnSpPr>
        <p:spPr bwMode="auto">
          <a:xfrm flipH="1">
            <a:off x="3581400" y="3018698"/>
            <a:ext cx="1143000" cy="0"/>
          </a:xfrm>
          <a:prstGeom prst="straightConnector1">
            <a:avLst/>
          </a:prstGeom>
          <a:solidFill>
            <a:srgbClr val="4F81BD"/>
          </a:solidFill>
          <a:ln w="34925"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Arrow Connector 43">
            <a:extLst>
              <a:ext uri="{FF2B5EF4-FFF2-40B4-BE49-F238E27FC236}">
                <a16:creationId xmlns:a16="http://schemas.microsoft.com/office/drawing/2014/main" id="{09BFE25C-D1EC-6A47-AFF4-0C4A79A14ABA}"/>
              </a:ext>
            </a:extLst>
          </p:cNvPr>
          <p:cNvCxnSpPr>
            <a:cxnSpLocks/>
          </p:cNvCxnSpPr>
          <p:nvPr/>
        </p:nvCxnSpPr>
        <p:spPr bwMode="auto">
          <a:xfrm flipH="1">
            <a:off x="762000" y="3018698"/>
            <a:ext cx="990600" cy="257902"/>
          </a:xfrm>
          <a:prstGeom prst="straightConnector1">
            <a:avLst/>
          </a:prstGeom>
          <a:solidFill>
            <a:srgbClr val="4F81BD"/>
          </a:solidFill>
          <a:ln w="34925"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9" name="Rounded Rectangle 48">
            <a:extLst>
              <a:ext uri="{FF2B5EF4-FFF2-40B4-BE49-F238E27FC236}">
                <a16:creationId xmlns:a16="http://schemas.microsoft.com/office/drawing/2014/main" id="{FEDEFD45-8600-3C48-9207-A29EFC8D4717}"/>
              </a:ext>
            </a:extLst>
          </p:cNvPr>
          <p:cNvSpPr/>
          <p:nvPr/>
        </p:nvSpPr>
        <p:spPr>
          <a:xfrm>
            <a:off x="4724400" y="4144100"/>
            <a:ext cx="3510116" cy="11899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lumMod val="95000"/>
                    <a:lumOff val="5000"/>
                  </a:schemeClr>
                </a:solidFill>
                <a:latin typeface="Arial" panose="020B0604020202020204" pitchFamily="34" charset="0"/>
                <a:cs typeface="Arial" panose="020B0604020202020204" pitchFamily="34" charset="0"/>
              </a:rPr>
              <a:t>The beam ellipticity is shown with the maximum axial ratio that will be allowed during scheduling</a:t>
            </a:r>
          </a:p>
        </p:txBody>
      </p:sp>
      <p:cxnSp>
        <p:nvCxnSpPr>
          <p:cNvPr id="50" name="Straight Arrow Connector 49">
            <a:extLst>
              <a:ext uri="{FF2B5EF4-FFF2-40B4-BE49-F238E27FC236}">
                <a16:creationId xmlns:a16="http://schemas.microsoft.com/office/drawing/2014/main" id="{4E1C21B8-DFD1-A84D-ABD2-C4D6A058D03C}"/>
              </a:ext>
            </a:extLst>
          </p:cNvPr>
          <p:cNvCxnSpPr>
            <a:cxnSpLocks/>
          </p:cNvCxnSpPr>
          <p:nvPr/>
        </p:nvCxnSpPr>
        <p:spPr bwMode="auto">
          <a:xfrm flipH="1" flipV="1">
            <a:off x="2895600" y="3581400"/>
            <a:ext cx="1828800" cy="457200"/>
          </a:xfrm>
          <a:prstGeom prst="straightConnector1">
            <a:avLst/>
          </a:prstGeom>
          <a:solidFill>
            <a:srgbClr val="4F81BD"/>
          </a:solidFill>
          <a:ln w="34925"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3" name="Straight Arrow Connector 52">
            <a:extLst>
              <a:ext uri="{FF2B5EF4-FFF2-40B4-BE49-F238E27FC236}">
                <a16:creationId xmlns:a16="http://schemas.microsoft.com/office/drawing/2014/main" id="{4B0FCD01-C6B5-B141-98A6-7FDF11BA1F27}"/>
              </a:ext>
            </a:extLst>
          </p:cNvPr>
          <p:cNvCxnSpPr>
            <a:cxnSpLocks/>
          </p:cNvCxnSpPr>
          <p:nvPr/>
        </p:nvCxnSpPr>
        <p:spPr bwMode="auto">
          <a:xfrm flipH="1" flipV="1">
            <a:off x="3810000" y="3505200"/>
            <a:ext cx="914400" cy="533400"/>
          </a:xfrm>
          <a:prstGeom prst="straightConnector1">
            <a:avLst/>
          </a:prstGeom>
          <a:solidFill>
            <a:srgbClr val="4F81BD"/>
          </a:solidFill>
          <a:ln w="34925"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6" name="Picture 15">
            <a:extLst>
              <a:ext uri="{FF2B5EF4-FFF2-40B4-BE49-F238E27FC236}">
                <a16:creationId xmlns:a16="http://schemas.microsoft.com/office/drawing/2014/main" id="{3A7C3954-A57A-E34C-8D58-4F2C492AD5B7}"/>
              </a:ext>
            </a:extLst>
          </p:cNvPr>
          <p:cNvPicPr>
            <a:picLocks noChangeAspect="1"/>
          </p:cNvPicPr>
          <p:nvPr/>
        </p:nvPicPr>
        <p:blipFill rotWithShape="1">
          <a:blip r:embed="rId4"/>
          <a:srcRect l="65726" t="6250" b="1"/>
          <a:stretch/>
        </p:blipFill>
        <p:spPr>
          <a:xfrm>
            <a:off x="4572000" y="5486400"/>
            <a:ext cx="1295400" cy="228600"/>
          </a:xfrm>
          <a:prstGeom prst="rect">
            <a:avLst/>
          </a:prstGeom>
        </p:spPr>
      </p:pic>
      <p:sp>
        <p:nvSpPr>
          <p:cNvPr id="57" name="Rounded Rectangle 56">
            <a:extLst>
              <a:ext uri="{FF2B5EF4-FFF2-40B4-BE49-F238E27FC236}">
                <a16:creationId xmlns:a16="http://schemas.microsoft.com/office/drawing/2014/main" id="{3117034A-982E-AC4A-85FE-763A65C80F24}"/>
              </a:ext>
            </a:extLst>
          </p:cNvPr>
          <p:cNvSpPr/>
          <p:nvPr/>
        </p:nvSpPr>
        <p:spPr>
          <a:xfrm>
            <a:off x="838200" y="381000"/>
            <a:ext cx="8229600" cy="7620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Use the </a:t>
            </a:r>
            <a:r>
              <a:rPr lang="en-US" sz="1600" b="1" dirty="0" err="1">
                <a:solidFill>
                  <a:schemeClr val="bg1"/>
                </a:solidFill>
                <a:latin typeface="Arial" panose="020B0604020202020204" pitchFamily="34" charset="0"/>
                <a:cs typeface="Arial" panose="020B0604020202020204" pitchFamily="34" charset="0"/>
              </a:rPr>
              <a:t>planning&amp;time</a:t>
            </a:r>
            <a:r>
              <a:rPr lang="en-US" sz="1600" b="1" dirty="0">
                <a:solidFill>
                  <a:schemeClr val="bg1"/>
                </a:solidFill>
                <a:latin typeface="Arial" panose="020B0604020202020204" pitchFamily="34" charset="0"/>
                <a:cs typeface="Arial" panose="020B0604020202020204" pitchFamily="34" charset="0"/>
              </a:rPr>
              <a:t> estimate popup to see how your sources will be observed, how they may have been clustered and how the time is being used.  When many combinations of configurations are shown, the 1</a:t>
            </a:r>
            <a:r>
              <a:rPr lang="en-US" sz="1600" b="1" baseline="30000" dirty="0">
                <a:solidFill>
                  <a:schemeClr val="bg1"/>
                </a:solidFill>
                <a:latin typeface="Arial" panose="020B0604020202020204" pitchFamily="34" charset="0"/>
                <a:cs typeface="Arial" panose="020B0604020202020204" pitchFamily="34" charset="0"/>
              </a:rPr>
              <a:t>st</a:t>
            </a:r>
            <a:r>
              <a:rPr lang="en-US" sz="1600" b="1" dirty="0">
                <a:solidFill>
                  <a:schemeClr val="bg1"/>
                </a:solidFill>
                <a:latin typeface="Arial" panose="020B0604020202020204" pitchFamily="34" charset="0"/>
                <a:cs typeface="Arial" panose="020B0604020202020204" pitchFamily="34" charset="0"/>
              </a:rPr>
              <a:t> choice minimizes 12m time</a:t>
            </a:r>
          </a:p>
        </p:txBody>
      </p:sp>
      <p:sp>
        <p:nvSpPr>
          <p:cNvPr id="18" name="TextBox 17">
            <a:extLst>
              <a:ext uri="{FF2B5EF4-FFF2-40B4-BE49-F238E27FC236}">
                <a16:creationId xmlns:a16="http://schemas.microsoft.com/office/drawing/2014/main" id="{6CE07E4E-9AD3-FA4E-A64A-B7F6D231BF8C}"/>
              </a:ext>
            </a:extLst>
          </p:cNvPr>
          <p:cNvSpPr txBox="1"/>
          <p:nvPr/>
        </p:nvSpPr>
        <p:spPr>
          <a:xfrm>
            <a:off x="3276600" y="4419600"/>
            <a:ext cx="1219200" cy="1384995"/>
          </a:xfrm>
          <a:prstGeom prst="rect">
            <a:avLst/>
          </a:prstGeom>
          <a:noFill/>
          <a:ln w="25400">
            <a:solidFill>
              <a:srgbClr val="FF0000"/>
            </a:solidFill>
          </a:ln>
        </p:spPr>
        <p:txBody>
          <a:bodyPr wrap="square" rtlCol="0">
            <a:spAutoFit/>
          </a:bodyPr>
          <a:lstStyle/>
          <a:p>
            <a:r>
              <a:rPr lang="en-US" dirty="0"/>
              <a:t>This also shows how your time is distributed among the various things that happen</a:t>
            </a:r>
          </a:p>
        </p:txBody>
      </p:sp>
      <p:cxnSp>
        <p:nvCxnSpPr>
          <p:cNvPr id="21" name="Straight Arrow Connector 20">
            <a:extLst>
              <a:ext uri="{FF2B5EF4-FFF2-40B4-BE49-F238E27FC236}">
                <a16:creationId xmlns:a16="http://schemas.microsoft.com/office/drawing/2014/main" id="{6F50554A-7826-5A49-A7CF-5D221AD0AC53}"/>
              </a:ext>
            </a:extLst>
          </p:cNvPr>
          <p:cNvCxnSpPr>
            <a:cxnSpLocks/>
          </p:cNvCxnSpPr>
          <p:nvPr/>
        </p:nvCxnSpPr>
        <p:spPr bwMode="auto">
          <a:xfrm flipH="1" flipV="1">
            <a:off x="5638800" y="5638800"/>
            <a:ext cx="533400" cy="181700"/>
          </a:xfrm>
          <a:prstGeom prst="straightConnector1">
            <a:avLst/>
          </a:prstGeom>
          <a:solidFill>
            <a:srgbClr val="4F81BD"/>
          </a:solidFill>
          <a:ln w="34925"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2112007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3962400" cy="558800"/>
          </a:xfrm>
        </p:spPr>
        <p:txBody>
          <a:bodyPr/>
          <a:lstStyle/>
          <a:p>
            <a:r>
              <a:rPr lang="en-US" dirty="0"/>
              <a:t>Where is the OT?</a:t>
            </a:r>
          </a:p>
        </p:txBody>
      </p:sp>
      <p:sp>
        <p:nvSpPr>
          <p:cNvPr id="21" name="Rectangle 20">
            <a:extLst>
              <a:ext uri="{FF2B5EF4-FFF2-40B4-BE49-F238E27FC236}">
                <a16:creationId xmlns:a16="http://schemas.microsoft.com/office/drawing/2014/main" id="{175EE207-8840-2541-A691-CF990C3FEEDD}"/>
              </a:ext>
            </a:extLst>
          </p:cNvPr>
          <p:cNvSpPr/>
          <p:nvPr/>
        </p:nvSpPr>
        <p:spPr bwMode="auto">
          <a:xfrm>
            <a:off x="0" y="5798204"/>
            <a:ext cx="9144000" cy="90739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5" name="TextBox 4">
            <a:extLst>
              <a:ext uri="{FF2B5EF4-FFF2-40B4-BE49-F238E27FC236}">
                <a16:creationId xmlns:a16="http://schemas.microsoft.com/office/drawing/2014/main" id="{9AFA6BD2-AE08-E74E-B7AC-D4A88C875A8E}"/>
              </a:ext>
            </a:extLst>
          </p:cNvPr>
          <p:cNvSpPr txBox="1"/>
          <p:nvPr/>
        </p:nvSpPr>
        <p:spPr>
          <a:xfrm>
            <a:off x="76200" y="609600"/>
            <a:ext cx="6858000" cy="338554"/>
          </a:xfrm>
          <a:prstGeom prst="rect">
            <a:avLst/>
          </a:prstGeom>
          <a:noFill/>
        </p:spPr>
        <p:txBody>
          <a:bodyPr wrap="square" rtlCol="0">
            <a:spAutoFit/>
          </a:bodyPr>
          <a:lstStyle/>
          <a:p>
            <a:r>
              <a:rPr lang="en-US" sz="1600" b="1" dirty="0">
                <a:solidFill>
                  <a:srgbClr val="FF0000"/>
                </a:solidFill>
              </a:rPr>
              <a:t>On the science portal under Proposing, click on Observing Tool</a:t>
            </a:r>
          </a:p>
        </p:txBody>
      </p:sp>
      <p:sp>
        <p:nvSpPr>
          <p:cNvPr id="3" name="Rectangle 2">
            <a:extLst>
              <a:ext uri="{FF2B5EF4-FFF2-40B4-BE49-F238E27FC236}">
                <a16:creationId xmlns:a16="http://schemas.microsoft.com/office/drawing/2014/main" id="{42E2542C-770E-424B-9C69-17E4F48887E3}"/>
              </a:ext>
            </a:extLst>
          </p:cNvPr>
          <p:cNvSpPr/>
          <p:nvPr/>
        </p:nvSpPr>
        <p:spPr bwMode="auto">
          <a:xfrm>
            <a:off x="1981200" y="5638800"/>
            <a:ext cx="838200" cy="533400"/>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35" name="Rectangle 34">
            <a:extLst>
              <a:ext uri="{FF2B5EF4-FFF2-40B4-BE49-F238E27FC236}">
                <a16:creationId xmlns:a16="http://schemas.microsoft.com/office/drawing/2014/main" id="{A1DB9204-FF3A-C449-94D8-0E59533231BA}"/>
              </a:ext>
            </a:extLst>
          </p:cNvPr>
          <p:cNvSpPr/>
          <p:nvPr/>
        </p:nvSpPr>
        <p:spPr bwMode="auto">
          <a:xfrm flipV="1">
            <a:off x="1981201" y="5638800"/>
            <a:ext cx="685799" cy="388443"/>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6" name="Picture 5">
            <a:extLst>
              <a:ext uri="{FF2B5EF4-FFF2-40B4-BE49-F238E27FC236}">
                <a16:creationId xmlns:a16="http://schemas.microsoft.com/office/drawing/2014/main" id="{C047461B-1400-D69E-D4DE-F01D89251425}"/>
              </a:ext>
            </a:extLst>
          </p:cNvPr>
          <p:cNvPicPr>
            <a:picLocks noChangeAspect="1"/>
          </p:cNvPicPr>
          <p:nvPr/>
        </p:nvPicPr>
        <p:blipFill>
          <a:blip r:embed="rId3"/>
          <a:stretch>
            <a:fillRect/>
          </a:stretch>
        </p:blipFill>
        <p:spPr>
          <a:xfrm>
            <a:off x="457200" y="1278948"/>
            <a:ext cx="7772400" cy="4748295"/>
          </a:xfrm>
          <a:prstGeom prst="rect">
            <a:avLst/>
          </a:prstGeom>
        </p:spPr>
      </p:pic>
      <p:sp>
        <p:nvSpPr>
          <p:cNvPr id="7" name="Oval 6">
            <a:extLst>
              <a:ext uri="{FF2B5EF4-FFF2-40B4-BE49-F238E27FC236}">
                <a16:creationId xmlns:a16="http://schemas.microsoft.com/office/drawing/2014/main" id="{907601DE-4ACC-B80F-9FD2-EC6397B6E620}"/>
              </a:ext>
            </a:extLst>
          </p:cNvPr>
          <p:cNvSpPr/>
          <p:nvPr/>
        </p:nvSpPr>
        <p:spPr bwMode="auto">
          <a:xfrm>
            <a:off x="4953000" y="3653095"/>
            <a:ext cx="2362200" cy="385505"/>
          </a:xfrm>
          <a:prstGeom prst="ellipse">
            <a:avLst/>
          </a:prstGeom>
          <a:noFill/>
          <a:ln w="50800" cap="flat" cmpd="sng" algn="ctr">
            <a:solidFill>
              <a:srgbClr val="FF6FC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Tree>
    <p:extLst>
      <p:ext uri="{BB962C8B-B14F-4D97-AF65-F5344CB8AC3E}">
        <p14:creationId xmlns:p14="http://schemas.microsoft.com/office/powerpoint/2010/main" val="194706006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1-21 at 10.12.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0"/>
            <a:ext cx="9144000" cy="6553200"/>
          </a:xfrm>
          <a:prstGeom prst="rect">
            <a:avLst/>
          </a:prstGeom>
        </p:spPr>
      </p:pic>
      <p:sp>
        <p:nvSpPr>
          <p:cNvPr id="47" name="TextBox 46"/>
          <p:cNvSpPr txBox="1"/>
          <p:nvPr/>
        </p:nvSpPr>
        <p:spPr>
          <a:xfrm>
            <a:off x="136071" y="-99030"/>
            <a:ext cx="6172200" cy="523220"/>
          </a:xfrm>
          <a:prstGeom prst="rect">
            <a:avLst/>
          </a:prstGeom>
          <a:noFill/>
        </p:spPr>
        <p:txBody>
          <a:bodyPr wrap="square" rtlCol="0">
            <a:spAutoFit/>
          </a:bodyPr>
          <a:lstStyle/>
          <a:p>
            <a:r>
              <a:rPr lang="en-US" sz="2800" b="1" dirty="0">
                <a:solidFill>
                  <a:srgbClr val="C00000"/>
                </a:solidFill>
              </a:rPr>
              <a:t>SG Planning and Time Estimates </a:t>
            </a:r>
          </a:p>
        </p:txBody>
      </p:sp>
      <p:sp>
        <p:nvSpPr>
          <p:cNvPr id="27" name="Rounded Rectangle 26"/>
          <p:cNvSpPr/>
          <p:nvPr/>
        </p:nvSpPr>
        <p:spPr>
          <a:xfrm>
            <a:off x="2286000" y="2864987"/>
            <a:ext cx="2667000" cy="1859413"/>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scroll down in the planning popup to see a breakdown of how the required time is comprised by its various constituents</a:t>
            </a:r>
          </a:p>
        </p:txBody>
      </p:sp>
      <p:sp>
        <p:nvSpPr>
          <p:cNvPr id="40" name="Oval 39"/>
          <p:cNvSpPr/>
          <p:nvPr/>
        </p:nvSpPr>
        <p:spPr>
          <a:xfrm>
            <a:off x="5410200" y="4267200"/>
            <a:ext cx="28956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638800" y="26670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562600" y="5715000"/>
            <a:ext cx="14478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1A4EBC9-FEED-604D-97B7-E197E7D61735}"/>
              </a:ext>
            </a:extLst>
          </p:cNvPr>
          <p:cNvSpPr/>
          <p:nvPr/>
        </p:nvSpPr>
        <p:spPr>
          <a:xfrm>
            <a:off x="2514600" y="4989698"/>
            <a:ext cx="2667000" cy="1603005"/>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r>
              <a:rPr lang="en-US" sz="1600" b="1" dirty="0">
                <a:solidFill>
                  <a:schemeClr val="tx1"/>
                </a:solidFill>
                <a:latin typeface="Arial" panose="020B0604020202020204" pitchFamily="34" charset="0"/>
                <a:cs typeface="Arial" panose="020B0604020202020204" pitchFamily="34" charset="0"/>
              </a:rPr>
              <a:t>This project needs 12m + 7m synthesis owing to the combination of angular resolution and largest angular scale</a:t>
            </a:r>
          </a:p>
        </p:txBody>
      </p:sp>
      <p:pic>
        <p:nvPicPr>
          <p:cNvPr id="13" name="Picture 12">
            <a:extLst>
              <a:ext uri="{FF2B5EF4-FFF2-40B4-BE49-F238E27FC236}">
                <a16:creationId xmlns:a16="http://schemas.microsoft.com/office/drawing/2014/main" id="{83F3BDAC-6922-E64E-A003-B0D390D10A31}"/>
              </a:ext>
            </a:extLst>
          </p:cNvPr>
          <p:cNvPicPr>
            <a:picLocks noChangeAspect="1"/>
          </p:cNvPicPr>
          <p:nvPr/>
        </p:nvPicPr>
        <p:blipFill rotWithShape="1">
          <a:blip r:embed="rId4"/>
          <a:srcRect l="-2171" t="-6292" r="15477" b="22452"/>
          <a:stretch/>
        </p:blipFill>
        <p:spPr>
          <a:xfrm>
            <a:off x="2051538" y="4709062"/>
            <a:ext cx="3276600" cy="204435"/>
          </a:xfrm>
          <a:prstGeom prst="rect">
            <a:avLst/>
          </a:prstGeom>
        </p:spPr>
      </p:pic>
      <p:cxnSp>
        <p:nvCxnSpPr>
          <p:cNvPr id="35" name="Straight Arrow Connector 34"/>
          <p:cNvCxnSpPr/>
          <p:nvPr/>
        </p:nvCxnSpPr>
        <p:spPr bwMode="auto">
          <a:xfrm flipV="1">
            <a:off x="5181600" y="3048000"/>
            <a:ext cx="533400" cy="1752600"/>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Arrow Connector 42"/>
          <p:cNvCxnSpPr/>
          <p:nvPr/>
        </p:nvCxnSpPr>
        <p:spPr bwMode="auto">
          <a:xfrm flipV="1">
            <a:off x="5181600" y="4495800"/>
            <a:ext cx="609600" cy="304800"/>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Arrow Connector 43"/>
          <p:cNvCxnSpPr/>
          <p:nvPr/>
        </p:nvCxnSpPr>
        <p:spPr bwMode="auto">
          <a:xfrm>
            <a:off x="5181600" y="4800600"/>
            <a:ext cx="593025" cy="947878"/>
          </a:xfrm>
          <a:prstGeom prst="straightConnector1">
            <a:avLst/>
          </a:prstGeom>
          <a:solidFill>
            <a:srgbClr val="4F81BD"/>
          </a:solidFill>
          <a:ln w="1905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55223496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1-21 at 10.12.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0"/>
            <a:ext cx="9144000" cy="6553200"/>
          </a:xfrm>
          <a:prstGeom prst="rect">
            <a:avLst/>
          </a:prstGeom>
        </p:spPr>
      </p:pic>
      <p:sp>
        <p:nvSpPr>
          <p:cNvPr id="22" name="Oval 21"/>
          <p:cNvSpPr/>
          <p:nvPr/>
        </p:nvSpPr>
        <p:spPr>
          <a:xfrm>
            <a:off x="5410200" y="1752600"/>
            <a:ext cx="3581400" cy="2286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47452" y="-75210"/>
            <a:ext cx="5638800" cy="523220"/>
          </a:xfrm>
          <a:prstGeom prst="rect">
            <a:avLst/>
          </a:prstGeom>
          <a:noFill/>
        </p:spPr>
        <p:txBody>
          <a:bodyPr wrap="square" rtlCol="0">
            <a:spAutoFit/>
          </a:bodyPr>
          <a:lstStyle/>
          <a:p>
            <a:r>
              <a:rPr lang="en-US" sz="2800" b="1" dirty="0">
                <a:solidFill>
                  <a:srgbClr val="C00000"/>
                </a:solidFill>
              </a:rPr>
              <a:t>Single source time estimates</a:t>
            </a:r>
          </a:p>
        </p:txBody>
      </p:sp>
      <p:sp>
        <p:nvSpPr>
          <p:cNvPr id="12" name="Rounded Rectangle 11"/>
          <p:cNvSpPr/>
          <p:nvPr/>
        </p:nvSpPr>
        <p:spPr>
          <a:xfrm>
            <a:off x="1524000" y="2049956"/>
            <a:ext cx="4267200" cy="1912444"/>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rgbClr val="000000"/>
                </a:solidFill>
                <a:latin typeface="Arial"/>
                <a:cs typeface="Arial"/>
              </a:rPr>
              <a:t>Note that the OT calculates the number of executions based on an estimate of the maximum duration of an SB.  This means that adding a little bit of on-source or calibration time can cause a significantly larger total time if another execution is implied</a:t>
            </a:r>
          </a:p>
        </p:txBody>
      </p:sp>
      <p:pic>
        <p:nvPicPr>
          <p:cNvPr id="6" name="Picture 5">
            <a:extLst>
              <a:ext uri="{FF2B5EF4-FFF2-40B4-BE49-F238E27FC236}">
                <a16:creationId xmlns:a16="http://schemas.microsoft.com/office/drawing/2014/main" id="{A661DB1A-DB87-5A41-837A-59A8F6B02734}"/>
              </a:ext>
            </a:extLst>
          </p:cNvPr>
          <p:cNvPicPr>
            <a:picLocks noChangeAspect="1"/>
          </p:cNvPicPr>
          <p:nvPr/>
        </p:nvPicPr>
        <p:blipFill rotWithShape="1">
          <a:blip r:embed="rId4"/>
          <a:srcRect t="1" r="16129" b="6250"/>
          <a:stretch/>
        </p:blipFill>
        <p:spPr>
          <a:xfrm>
            <a:off x="2164080" y="4648200"/>
            <a:ext cx="3169920" cy="228600"/>
          </a:xfrm>
          <a:prstGeom prst="rect">
            <a:avLst/>
          </a:prstGeom>
        </p:spPr>
      </p:pic>
    </p:spTree>
    <p:extLst>
      <p:ext uri="{BB962C8B-B14F-4D97-AF65-F5344CB8AC3E}">
        <p14:creationId xmlns:p14="http://schemas.microsoft.com/office/powerpoint/2010/main" val="398622046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03 at 10.18.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00"/>
            <a:ext cx="9144000" cy="6818856"/>
          </a:xfrm>
          <a:prstGeom prst="rect">
            <a:avLst/>
          </a:prstGeom>
        </p:spPr>
      </p:pic>
      <p:pic>
        <p:nvPicPr>
          <p:cNvPr id="7" name="Picture 6" descr="Screen Shot 2015-02-03 at 10.18.5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792" y="1438843"/>
            <a:ext cx="6689608" cy="4352357"/>
          </a:xfrm>
          <a:prstGeom prst="rect">
            <a:avLst/>
          </a:prstGeom>
          <a:solidFill>
            <a:schemeClr val="bg1">
              <a:lumMod val="65000"/>
            </a:schemeClr>
          </a:solidFill>
        </p:spPr>
      </p:pic>
      <p:cxnSp>
        <p:nvCxnSpPr>
          <p:cNvPr id="15" name="Straight Arrow Connector 14"/>
          <p:cNvCxnSpPr/>
          <p:nvPr/>
        </p:nvCxnSpPr>
        <p:spPr bwMode="auto">
          <a:xfrm>
            <a:off x="2514600" y="1219200"/>
            <a:ext cx="1981200" cy="5334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Oval 7"/>
          <p:cNvSpPr/>
          <p:nvPr/>
        </p:nvSpPr>
        <p:spPr>
          <a:xfrm>
            <a:off x="685800" y="76200"/>
            <a:ext cx="5334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62000" y="914400"/>
            <a:ext cx="1752600" cy="3810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endCxn id="9" idx="0"/>
          </p:cNvCxnSpPr>
          <p:nvPr/>
        </p:nvCxnSpPr>
        <p:spPr bwMode="auto">
          <a:xfrm>
            <a:off x="1143000" y="381000"/>
            <a:ext cx="495300" cy="5334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ounded Rectangle 10">
            <a:extLst>
              <a:ext uri="{FF2B5EF4-FFF2-40B4-BE49-F238E27FC236}">
                <a16:creationId xmlns:a16="http://schemas.microsoft.com/office/drawing/2014/main" id="{9368A59E-C1C6-244D-BFB8-D7DC8C5EB178}"/>
              </a:ext>
            </a:extLst>
          </p:cNvPr>
          <p:cNvSpPr/>
          <p:nvPr/>
        </p:nvSpPr>
        <p:spPr>
          <a:xfrm>
            <a:off x="4038600" y="685800"/>
            <a:ext cx="3200400" cy="916578"/>
          </a:xfrm>
          <a:prstGeom prst="roundRect">
            <a:avLst/>
          </a:prstGeom>
          <a:solidFill>
            <a:srgbClr val="FF0000"/>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Use Tool-&gt;display project time summary on the main menu to see these summaries per science goal</a:t>
            </a:r>
          </a:p>
        </p:txBody>
      </p:sp>
      <p:sp>
        <p:nvSpPr>
          <p:cNvPr id="2" name="Rectangle 1">
            <a:extLst>
              <a:ext uri="{FF2B5EF4-FFF2-40B4-BE49-F238E27FC236}">
                <a16:creationId xmlns:a16="http://schemas.microsoft.com/office/drawing/2014/main" id="{8425BF15-7116-D846-876F-2BE87380FA8F}"/>
              </a:ext>
            </a:extLst>
          </p:cNvPr>
          <p:cNvSpPr/>
          <p:nvPr/>
        </p:nvSpPr>
        <p:spPr bwMode="auto">
          <a:xfrm>
            <a:off x="7924800" y="2057400"/>
            <a:ext cx="990600" cy="1371600"/>
          </a:xfrm>
          <a:prstGeom prst="rect">
            <a:avLst/>
          </a:prstGeom>
          <a:solidFill>
            <a:schemeClr val="bg1">
              <a:lumMod val="50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Tree>
    <p:extLst>
      <p:ext uri="{BB962C8B-B14F-4D97-AF65-F5344CB8AC3E}">
        <p14:creationId xmlns:p14="http://schemas.microsoft.com/office/powerpoint/2010/main" val="232697228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295400" y="3617328"/>
            <a:ext cx="7505700" cy="2859672"/>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Especially when using a RANGE of angular resolution:</a:t>
            </a:r>
          </a:p>
          <a:p>
            <a:pPr algn="ctr"/>
            <a:r>
              <a:rPr lang="en-US" sz="1600" b="1" dirty="0">
                <a:solidFill>
                  <a:schemeClr val="tx1"/>
                </a:solidFill>
                <a:latin typeface="Arial" panose="020B0604020202020204" pitchFamily="34" charset="0"/>
                <a:cs typeface="Arial" panose="020B0604020202020204" pitchFamily="34" charset="0"/>
              </a:rPr>
              <a:t>Rules are operating under the hood to choose among the possible configuration choices and they may be biased toward the low resolution end of an angular range because less 12m time is needed.</a:t>
            </a:r>
            <a:r>
              <a:rPr lang="en-US" sz="1600" b="1" i="1" dirty="0">
                <a:solidFill>
                  <a:schemeClr val="tx1"/>
                </a:solidFill>
                <a:latin typeface="Arial" panose="020B0604020202020204" pitchFamily="34" charset="0"/>
                <a:cs typeface="Arial" panose="020B0604020202020204" pitchFamily="34" charset="0"/>
              </a:rPr>
              <a:t> Variations in the range can cause disproportionately large differences in the time</a:t>
            </a:r>
            <a:r>
              <a:rPr lang="en-US" sz="1600" b="1" dirty="0">
                <a:solidFill>
                  <a:schemeClr val="tx1"/>
                </a:solidFill>
                <a:latin typeface="Arial" panose="020B0604020202020204" pitchFamily="34" charset="0"/>
                <a:cs typeface="Arial" panose="020B0604020202020204" pitchFamily="34" charset="0"/>
              </a:rPr>
              <a:t>. </a:t>
            </a:r>
          </a:p>
          <a:p>
            <a:pPr algn="ctr"/>
            <a:endParaRPr lang="en-US" sz="1600" b="1" dirty="0">
              <a:solidFill>
                <a:schemeClr val="tx1"/>
              </a:solidFill>
              <a:latin typeface="Arial" panose="020B0604020202020204" pitchFamily="34" charset="0"/>
              <a:cs typeface="Arial" panose="020B0604020202020204" pitchFamily="34" charset="0"/>
            </a:endParaRPr>
          </a:p>
          <a:p>
            <a:pPr algn="ctr"/>
            <a:r>
              <a:rPr lang="en-US" sz="1600" b="1" dirty="0">
                <a:solidFill>
                  <a:schemeClr val="tx1"/>
                </a:solidFill>
                <a:latin typeface="Arial" panose="020B0604020202020204" pitchFamily="34" charset="0"/>
                <a:cs typeface="Arial" panose="020B0604020202020204" pitchFamily="34" charset="0"/>
              </a:rPr>
              <a:t>In the cases above only the </a:t>
            </a:r>
            <a:r>
              <a:rPr lang="en-US" sz="1600" b="1" dirty="0">
                <a:solidFill>
                  <a:schemeClr val="bg1"/>
                </a:solidFill>
                <a:latin typeface="Arial" panose="020B0604020202020204" pitchFamily="34" charset="0"/>
                <a:cs typeface="Arial" panose="020B0604020202020204" pitchFamily="34" charset="0"/>
              </a:rPr>
              <a:t>upper end</a:t>
            </a:r>
            <a:r>
              <a:rPr lang="en-US" sz="1600" b="1" dirty="0">
                <a:solidFill>
                  <a:schemeClr val="tx1"/>
                </a:solidFill>
                <a:latin typeface="Arial" panose="020B0604020202020204" pitchFamily="34" charset="0"/>
                <a:cs typeface="Arial" panose="020B0604020202020204" pitchFamily="34" charset="0"/>
              </a:rPr>
              <a:t> of a range changes, from 1” to 3”</a:t>
            </a:r>
          </a:p>
          <a:p>
            <a:pPr algn="ctr"/>
            <a:endParaRPr lang="en-US" sz="1600" b="1" dirty="0">
              <a:solidFill>
                <a:schemeClr val="tx1"/>
              </a:solidFill>
              <a:latin typeface="Arial" panose="020B0604020202020204" pitchFamily="34" charset="0"/>
              <a:cs typeface="Arial" panose="020B0604020202020204" pitchFamily="34" charset="0"/>
            </a:endParaRPr>
          </a:p>
          <a:p>
            <a:pPr algn="ctr"/>
            <a:r>
              <a:rPr lang="en-US" sz="1600" b="1" dirty="0">
                <a:solidFill>
                  <a:schemeClr val="tx1"/>
                </a:solidFill>
                <a:latin typeface="Arial" panose="020B0604020202020204" pitchFamily="34" charset="0"/>
                <a:cs typeface="Arial" panose="020B0604020202020204" pitchFamily="34" charset="0"/>
              </a:rPr>
              <a:t>Be careful that the OT is not making choices for you that you would not make for yourself.  Before submitting with a range, narrow it and use the project time summary to examine the choices the OT is making</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2250"/>
          <a:stretch/>
        </p:blipFill>
        <p:spPr>
          <a:xfrm>
            <a:off x="0" y="2286000"/>
            <a:ext cx="9144000" cy="1331327"/>
          </a:xfrm>
          <a:prstGeom prst="rect">
            <a:avLst/>
          </a:prstGeom>
        </p:spPr>
      </p:pic>
      <p:sp>
        <p:nvSpPr>
          <p:cNvPr id="6" name="Oval 5"/>
          <p:cNvSpPr/>
          <p:nvPr/>
        </p:nvSpPr>
        <p:spPr>
          <a:xfrm>
            <a:off x="1143000" y="1371600"/>
            <a:ext cx="685800" cy="5334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DA0A293-8BA2-AF44-A908-6764224EA86A}"/>
              </a:ext>
            </a:extLst>
          </p:cNvPr>
          <p:cNvGrpSpPr/>
          <p:nvPr/>
        </p:nvGrpSpPr>
        <p:grpSpPr>
          <a:xfrm>
            <a:off x="0" y="228601"/>
            <a:ext cx="9144000" cy="3124199"/>
            <a:chOff x="0" y="228601"/>
            <a:chExt cx="9144000" cy="3124199"/>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12100"/>
            <a:stretch/>
          </p:blipFill>
          <p:spPr>
            <a:xfrm>
              <a:off x="0" y="228601"/>
              <a:ext cx="9144000" cy="1676400"/>
            </a:xfrm>
            <a:prstGeom prst="rect">
              <a:avLst/>
            </a:prstGeom>
          </p:spPr>
        </p:pic>
        <p:sp>
          <p:nvSpPr>
            <p:cNvPr id="2" name="Rectangle 1">
              <a:extLst>
                <a:ext uri="{FF2B5EF4-FFF2-40B4-BE49-F238E27FC236}">
                  <a16:creationId xmlns:a16="http://schemas.microsoft.com/office/drawing/2014/main" id="{91BECCAD-BF58-2948-B76E-C40A8C8226C7}"/>
                </a:ext>
              </a:extLst>
            </p:cNvPr>
            <p:cNvSpPr/>
            <p:nvPr/>
          </p:nvSpPr>
          <p:spPr bwMode="auto">
            <a:xfrm>
              <a:off x="6629400" y="990600"/>
              <a:ext cx="1219200" cy="685800"/>
            </a:xfrm>
            <a:prstGeom prst="rect">
              <a:avLst/>
            </a:prstGeom>
            <a:solidFill>
              <a:schemeClr val="accent3">
                <a:lumMod val="9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9" name="Rectangle 8">
              <a:extLst>
                <a:ext uri="{FF2B5EF4-FFF2-40B4-BE49-F238E27FC236}">
                  <a16:creationId xmlns:a16="http://schemas.microsoft.com/office/drawing/2014/main" id="{3409F94E-6A87-C34A-8130-ED36F2E4B80D}"/>
                </a:ext>
              </a:extLst>
            </p:cNvPr>
            <p:cNvSpPr/>
            <p:nvPr/>
          </p:nvSpPr>
          <p:spPr bwMode="auto">
            <a:xfrm>
              <a:off x="7010400" y="2667000"/>
              <a:ext cx="1295400" cy="685800"/>
            </a:xfrm>
            <a:prstGeom prst="rect">
              <a:avLst/>
            </a:prstGeom>
            <a:solidFill>
              <a:schemeClr val="accent3">
                <a:lumMod val="9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sp>
        <p:nvSpPr>
          <p:cNvPr id="11" name="Oval 10">
            <a:extLst>
              <a:ext uri="{FF2B5EF4-FFF2-40B4-BE49-F238E27FC236}">
                <a16:creationId xmlns:a16="http://schemas.microsoft.com/office/drawing/2014/main" id="{D5E11CF2-E0EA-6D4B-B2B2-0E900C674BFC}"/>
              </a:ext>
            </a:extLst>
          </p:cNvPr>
          <p:cNvSpPr/>
          <p:nvPr/>
        </p:nvSpPr>
        <p:spPr>
          <a:xfrm>
            <a:off x="1142999" y="1371600"/>
            <a:ext cx="1371601"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F7CB5C5-6A2E-B746-90FA-E45BBD628797}"/>
              </a:ext>
            </a:extLst>
          </p:cNvPr>
          <p:cNvSpPr/>
          <p:nvPr/>
        </p:nvSpPr>
        <p:spPr>
          <a:xfrm>
            <a:off x="838200" y="3048000"/>
            <a:ext cx="14478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321159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6052964"/>
          </a:xfrm>
          <a:prstGeom prst="rect">
            <a:avLst/>
          </a:prstGeom>
        </p:spPr>
      </p:pic>
      <p:sp>
        <p:nvSpPr>
          <p:cNvPr id="10" name="Rounded Rectangle 9"/>
          <p:cNvSpPr/>
          <p:nvPr/>
        </p:nvSpPr>
        <p:spPr>
          <a:xfrm>
            <a:off x="1600200" y="3733801"/>
            <a:ext cx="3080037" cy="1968282"/>
          </a:xfrm>
          <a:prstGeom prst="roundRect">
            <a:avLst>
              <a:gd name="adj" fmla="val 11482"/>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v</a:t>
            </a:r>
          </a:p>
        </p:txBody>
      </p:sp>
      <p:sp>
        <p:nvSpPr>
          <p:cNvPr id="3" name="TextBox 2"/>
          <p:cNvSpPr txBox="1"/>
          <p:nvPr/>
        </p:nvSpPr>
        <p:spPr>
          <a:xfrm>
            <a:off x="152400" y="75229"/>
            <a:ext cx="5638800" cy="523220"/>
          </a:xfrm>
          <a:prstGeom prst="rect">
            <a:avLst/>
          </a:prstGeom>
          <a:noFill/>
        </p:spPr>
        <p:txBody>
          <a:bodyPr wrap="square" rtlCol="0">
            <a:spAutoFit/>
          </a:bodyPr>
          <a:lstStyle/>
          <a:p>
            <a:r>
              <a:rPr lang="en-US" sz="2800" b="1" dirty="0">
                <a:solidFill>
                  <a:srgbClr val="C00000"/>
                </a:solidFill>
              </a:rPr>
              <a:t>Time constrained observing</a:t>
            </a:r>
          </a:p>
        </p:txBody>
      </p:sp>
      <p:sp>
        <p:nvSpPr>
          <p:cNvPr id="12" name="TextBox 11"/>
          <p:cNvSpPr txBox="1"/>
          <p:nvPr/>
        </p:nvSpPr>
        <p:spPr>
          <a:xfrm>
            <a:off x="1600200" y="3810000"/>
            <a:ext cx="3080037" cy="1569660"/>
          </a:xfrm>
          <a:prstGeom prst="rect">
            <a:avLst/>
          </a:prstGeom>
          <a:noFill/>
        </p:spPr>
        <p:txBody>
          <a:bodyPr wrap="square" rtlCol="0">
            <a:spAutoFit/>
          </a:bodyPr>
          <a:lstStyle/>
          <a:p>
            <a:r>
              <a:rPr lang="en-US" sz="1600" b="1" dirty="0"/>
              <a:t>Entering time-constrained observations –&gt; Dates, Epochs or Monitoring </a:t>
            </a:r>
          </a:p>
          <a:p>
            <a:endParaRPr lang="en-US" sz="1600" b="1" dirty="0"/>
          </a:p>
          <a:p>
            <a:r>
              <a:rPr lang="en-US" sz="1600" b="1" dirty="0"/>
              <a:t>With appropriate justification or additional information</a:t>
            </a:r>
          </a:p>
        </p:txBody>
      </p:sp>
      <p:cxnSp>
        <p:nvCxnSpPr>
          <p:cNvPr id="6" name="Straight Arrow Connector 5"/>
          <p:cNvCxnSpPr>
            <a:cxnSpLocks/>
            <a:stCxn id="12" idx="3"/>
          </p:cNvCxnSpPr>
          <p:nvPr/>
        </p:nvCxnSpPr>
        <p:spPr bwMode="auto">
          <a:xfrm flipV="1">
            <a:off x="4680237" y="2667006"/>
            <a:ext cx="1263363" cy="1927824"/>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a:cxnSpLocks/>
            <a:stCxn id="12" idx="3"/>
          </p:cNvCxnSpPr>
          <p:nvPr/>
        </p:nvCxnSpPr>
        <p:spPr bwMode="auto">
          <a:xfrm flipV="1">
            <a:off x="4680237" y="2667002"/>
            <a:ext cx="2177763" cy="1927828"/>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Arrow Connector 16"/>
          <p:cNvCxnSpPr>
            <a:cxnSpLocks/>
            <a:stCxn id="10" idx="3"/>
          </p:cNvCxnSpPr>
          <p:nvPr/>
        </p:nvCxnSpPr>
        <p:spPr bwMode="auto">
          <a:xfrm flipV="1">
            <a:off x="4680237" y="2743204"/>
            <a:ext cx="3396963" cy="1974738"/>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V="1">
            <a:off x="4648200" y="5105400"/>
            <a:ext cx="1143000" cy="3048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 name="Rounded Rectangle 15"/>
          <p:cNvSpPr/>
          <p:nvPr/>
        </p:nvSpPr>
        <p:spPr>
          <a:xfrm>
            <a:off x="1447800" y="1828800"/>
            <a:ext cx="4267200" cy="647164"/>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rgbClr val="000000"/>
                </a:solidFill>
                <a:latin typeface="Arial"/>
                <a:cs typeface="Arial"/>
              </a:rPr>
              <a:t>A file format is defined </a:t>
            </a:r>
            <a:r>
              <a:rPr lang="en-US" sz="1600" dirty="0">
                <a:solidFill>
                  <a:schemeClr val="bg1"/>
                </a:solidFill>
                <a:latin typeface="Arial"/>
                <a:cs typeface="Arial"/>
              </a:rPr>
              <a:t>in the help</a:t>
            </a:r>
            <a:r>
              <a:rPr lang="en-US" sz="1600" dirty="0">
                <a:solidFill>
                  <a:srgbClr val="000000"/>
                </a:solidFill>
                <a:latin typeface="Arial"/>
                <a:cs typeface="Arial"/>
              </a:rPr>
              <a:t> to allow importing a list of time constraints</a:t>
            </a:r>
          </a:p>
        </p:txBody>
      </p:sp>
      <p:cxnSp>
        <p:nvCxnSpPr>
          <p:cNvPr id="18" name="Straight Arrow Connector 17"/>
          <p:cNvCxnSpPr/>
          <p:nvPr/>
        </p:nvCxnSpPr>
        <p:spPr bwMode="auto">
          <a:xfrm flipV="1">
            <a:off x="4191000" y="2667000"/>
            <a:ext cx="609600" cy="9906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4938076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3700"/>
            <a:ext cx="9144000" cy="6540500"/>
          </a:xfrm>
          <a:prstGeom prst="rect">
            <a:avLst/>
          </a:prstGeom>
        </p:spPr>
      </p:pic>
      <p:sp>
        <p:nvSpPr>
          <p:cNvPr id="3" name="TextBox 2"/>
          <p:cNvSpPr txBox="1"/>
          <p:nvPr/>
        </p:nvSpPr>
        <p:spPr>
          <a:xfrm>
            <a:off x="76200" y="0"/>
            <a:ext cx="6553200" cy="307777"/>
          </a:xfrm>
          <a:prstGeom prst="rect">
            <a:avLst/>
          </a:prstGeom>
          <a:noFill/>
        </p:spPr>
        <p:txBody>
          <a:bodyPr wrap="square" rtlCol="0">
            <a:spAutoFit/>
          </a:bodyPr>
          <a:lstStyle/>
          <a:p>
            <a:r>
              <a:rPr lang="en-US" sz="1400" b="1" dirty="0">
                <a:solidFill>
                  <a:srgbClr val="FF0000"/>
                </a:solidFill>
              </a:rPr>
              <a:t>The sensitivity calculator is available separately in the OT (or on the web)</a:t>
            </a:r>
          </a:p>
        </p:txBody>
      </p:sp>
      <p:pic>
        <p:nvPicPr>
          <p:cNvPr id="9" name="Picture 8" descr="Screen Shot 2015-02-03 at 12.23.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754457"/>
            <a:ext cx="1866900" cy="388543"/>
          </a:xfrm>
          <a:prstGeom prst="rect">
            <a:avLst/>
          </a:prstGeom>
        </p:spPr>
      </p:pic>
      <p:cxnSp>
        <p:nvCxnSpPr>
          <p:cNvPr id="5" name="Straight Arrow Connector 4"/>
          <p:cNvCxnSpPr/>
          <p:nvPr/>
        </p:nvCxnSpPr>
        <p:spPr bwMode="auto">
          <a:xfrm>
            <a:off x="2133600" y="1066800"/>
            <a:ext cx="1371600" cy="5334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Oval 7"/>
          <p:cNvSpPr/>
          <p:nvPr/>
        </p:nvSpPr>
        <p:spPr>
          <a:xfrm>
            <a:off x="533400" y="469557"/>
            <a:ext cx="533400" cy="3048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EA9E549-3B1D-F840-A331-3314B83567DA}"/>
              </a:ext>
            </a:extLst>
          </p:cNvPr>
          <p:cNvSpPr/>
          <p:nvPr/>
        </p:nvSpPr>
        <p:spPr>
          <a:xfrm>
            <a:off x="3657600" y="6134636"/>
            <a:ext cx="4267200" cy="647164"/>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solidFill>
                  <a:schemeClr val="bg1"/>
                </a:solidFill>
                <a:latin typeface="Arial"/>
                <a:cs typeface="Arial"/>
              </a:rPr>
              <a:t>Using this tool or options in the spectral visualizer’s opacity display will not affect the OT’s observing time calculation</a:t>
            </a:r>
          </a:p>
        </p:txBody>
      </p:sp>
    </p:spTree>
    <p:extLst>
      <p:ext uri="{BB962C8B-B14F-4D97-AF65-F5344CB8AC3E}">
        <p14:creationId xmlns:p14="http://schemas.microsoft.com/office/powerpoint/2010/main" val="5201882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5-02-02 at 2.51.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900"/>
            <a:ext cx="9144000" cy="5913120"/>
          </a:xfrm>
          <a:prstGeom prst="rect">
            <a:avLst/>
          </a:prstGeom>
        </p:spPr>
      </p:pic>
      <p:sp>
        <p:nvSpPr>
          <p:cNvPr id="3" name="TextBox 2"/>
          <p:cNvSpPr txBox="1"/>
          <p:nvPr/>
        </p:nvSpPr>
        <p:spPr>
          <a:xfrm>
            <a:off x="152400" y="75229"/>
            <a:ext cx="6324600" cy="523220"/>
          </a:xfrm>
          <a:prstGeom prst="rect">
            <a:avLst/>
          </a:prstGeom>
          <a:noFill/>
        </p:spPr>
        <p:txBody>
          <a:bodyPr wrap="square" rtlCol="0">
            <a:spAutoFit/>
          </a:bodyPr>
          <a:lstStyle/>
          <a:p>
            <a:r>
              <a:rPr lang="en-US" sz="2800" b="1" dirty="0">
                <a:solidFill>
                  <a:srgbClr val="C00000"/>
                </a:solidFill>
              </a:rPr>
              <a:t>Technical Justification </a:t>
            </a:r>
            <a:endParaRPr lang="en-US" sz="2800" b="1" dirty="0">
              <a:solidFill>
                <a:schemeClr val="bg1">
                  <a:lumMod val="65000"/>
                </a:schemeClr>
              </a:solidFill>
            </a:endParaRPr>
          </a:p>
        </p:txBody>
      </p:sp>
      <p:sp>
        <p:nvSpPr>
          <p:cNvPr id="16" name="Rounded Rectangle 15"/>
          <p:cNvSpPr/>
          <p:nvPr/>
        </p:nvSpPr>
        <p:spPr>
          <a:xfrm>
            <a:off x="1981200" y="4267200"/>
            <a:ext cx="5486400" cy="1828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There are separate standard sections for </a:t>
            </a:r>
            <a:r>
              <a:rPr lang="en-US" u="sng" dirty="0"/>
              <a:t>Sensitivity</a:t>
            </a:r>
            <a:r>
              <a:rPr lang="en-US" dirty="0"/>
              <a:t>, Imaging and Correlator and another may appear to allow you to justify some of the parameter choices you may have made</a:t>
            </a:r>
          </a:p>
          <a:p>
            <a:pPr algn="ctr"/>
            <a:endParaRPr lang="en-US" dirty="0"/>
          </a:p>
          <a:p>
            <a:pPr algn="ctr"/>
            <a:r>
              <a:rPr lang="en-US" dirty="0"/>
              <a:t>Each requires its own 50+ word justification</a:t>
            </a:r>
          </a:p>
          <a:p>
            <a:pPr algn="ctr"/>
            <a:endParaRPr lang="en-US" dirty="0"/>
          </a:p>
          <a:p>
            <a:pPr algn="ctr"/>
            <a:r>
              <a:rPr lang="en-US" dirty="0"/>
              <a:t>Each standard section comes with a summary of the requested input information to detail the different technical aspects of your program.</a:t>
            </a:r>
          </a:p>
        </p:txBody>
      </p:sp>
      <p:sp>
        <p:nvSpPr>
          <p:cNvPr id="21" name="Oval 20"/>
          <p:cNvSpPr/>
          <p:nvPr/>
        </p:nvSpPr>
        <p:spPr bwMode="auto">
          <a:xfrm>
            <a:off x="1981200" y="1447800"/>
            <a:ext cx="685800" cy="228600"/>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22" name="Oval 21"/>
          <p:cNvSpPr/>
          <p:nvPr/>
        </p:nvSpPr>
        <p:spPr bwMode="auto">
          <a:xfrm>
            <a:off x="533400" y="2438400"/>
            <a:ext cx="1447800" cy="304800"/>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cxnSp>
        <p:nvCxnSpPr>
          <p:cNvPr id="25" name="Straight Connector 24"/>
          <p:cNvCxnSpPr/>
          <p:nvPr/>
        </p:nvCxnSpPr>
        <p:spPr bwMode="auto">
          <a:xfrm>
            <a:off x="2286000" y="3048000"/>
            <a:ext cx="3810000" cy="0"/>
          </a:xfrm>
          <a:prstGeom prst="line">
            <a:avLst/>
          </a:prstGeom>
          <a:solidFill>
            <a:srgbClr val="4F81BD"/>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Rounded Rectangle 25"/>
          <p:cNvSpPr/>
          <p:nvPr/>
        </p:nvSpPr>
        <p:spPr>
          <a:xfrm>
            <a:off x="2819400" y="3276600"/>
            <a:ext cx="4114800" cy="91440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lumMod val="65000"/>
                  </a:schemeClr>
                </a:solidFill>
              </a:rPr>
              <a:t>Here would be the standard required justification of the sensitivity parameters</a:t>
            </a:r>
          </a:p>
        </p:txBody>
      </p:sp>
    </p:spTree>
    <p:extLst>
      <p:ext uri="{BB962C8B-B14F-4D97-AF65-F5344CB8AC3E}">
        <p14:creationId xmlns:p14="http://schemas.microsoft.com/office/powerpoint/2010/main" val="257674263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Shot 2015-02-02 at 3.03.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6100"/>
            <a:ext cx="9144000" cy="5755580"/>
          </a:xfrm>
          <a:prstGeom prst="rect">
            <a:avLst/>
          </a:prstGeom>
        </p:spPr>
      </p:pic>
      <p:sp>
        <p:nvSpPr>
          <p:cNvPr id="3" name="TextBox 2"/>
          <p:cNvSpPr txBox="1"/>
          <p:nvPr/>
        </p:nvSpPr>
        <p:spPr>
          <a:xfrm>
            <a:off x="152400" y="75229"/>
            <a:ext cx="6096000" cy="523220"/>
          </a:xfrm>
          <a:prstGeom prst="rect">
            <a:avLst/>
          </a:prstGeom>
          <a:noFill/>
        </p:spPr>
        <p:txBody>
          <a:bodyPr wrap="square" rtlCol="0">
            <a:spAutoFit/>
          </a:bodyPr>
          <a:lstStyle/>
          <a:p>
            <a:r>
              <a:rPr lang="en-US" sz="2800" b="1" dirty="0">
                <a:solidFill>
                  <a:srgbClr val="C00000"/>
                </a:solidFill>
              </a:rPr>
              <a:t>Technical Justification</a:t>
            </a:r>
          </a:p>
        </p:txBody>
      </p:sp>
      <p:sp>
        <p:nvSpPr>
          <p:cNvPr id="21" name="Oval 20"/>
          <p:cNvSpPr/>
          <p:nvPr/>
        </p:nvSpPr>
        <p:spPr bwMode="auto">
          <a:xfrm>
            <a:off x="1905000" y="1143000"/>
            <a:ext cx="685800" cy="228600"/>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22" name="Oval 21"/>
          <p:cNvSpPr/>
          <p:nvPr/>
        </p:nvSpPr>
        <p:spPr bwMode="auto">
          <a:xfrm>
            <a:off x="533400" y="2438400"/>
            <a:ext cx="1447800" cy="228600"/>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9" name="Rounded Rectangle 8"/>
          <p:cNvSpPr/>
          <p:nvPr/>
        </p:nvSpPr>
        <p:spPr>
          <a:xfrm>
            <a:off x="2743200" y="3505200"/>
            <a:ext cx="4114800" cy="91440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0000"/>
                </a:solidFill>
              </a:rPr>
              <a:t>Exceptions to standard practice require separate justification.   Here, the OT notes that the ACA is selected even though the OT thinks it is unneeded.</a:t>
            </a:r>
          </a:p>
        </p:txBody>
      </p:sp>
      <p:cxnSp>
        <p:nvCxnSpPr>
          <p:cNvPr id="11" name="Straight Arrow Connector 10"/>
          <p:cNvCxnSpPr/>
          <p:nvPr/>
        </p:nvCxnSpPr>
        <p:spPr bwMode="auto">
          <a:xfrm flipH="1" flipV="1">
            <a:off x="2362201" y="3429000"/>
            <a:ext cx="609599" cy="3048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ounded Rectangle 14"/>
          <p:cNvSpPr/>
          <p:nvPr/>
        </p:nvSpPr>
        <p:spPr>
          <a:xfrm>
            <a:off x="2438400" y="2209800"/>
            <a:ext cx="4114800" cy="91440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lumMod val="65000"/>
                  </a:schemeClr>
                </a:solidFill>
              </a:rPr>
              <a:t>Here would be the standard required justification of the imaging parameters</a:t>
            </a:r>
          </a:p>
        </p:txBody>
      </p:sp>
      <p:sp>
        <p:nvSpPr>
          <p:cNvPr id="17" name="Rounded Rectangle 16"/>
          <p:cNvSpPr/>
          <p:nvPr/>
        </p:nvSpPr>
        <p:spPr>
          <a:xfrm>
            <a:off x="2590800" y="5791200"/>
            <a:ext cx="4648200" cy="304800"/>
          </a:xfrm>
          <a:prstGeom prst="round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lumMod val="65000"/>
                  </a:schemeClr>
                </a:solidFill>
              </a:rPr>
              <a:t>Here would be the regular required </a:t>
            </a:r>
            <a:r>
              <a:rPr lang="en-US" dirty="0" err="1">
                <a:solidFill>
                  <a:schemeClr val="bg1">
                    <a:lumMod val="65000"/>
                  </a:schemeClr>
                </a:solidFill>
              </a:rPr>
              <a:t>correlator</a:t>
            </a:r>
            <a:r>
              <a:rPr lang="en-US" dirty="0">
                <a:solidFill>
                  <a:schemeClr val="bg1">
                    <a:lumMod val="65000"/>
                  </a:schemeClr>
                </a:solidFill>
              </a:rPr>
              <a:t> justification</a:t>
            </a:r>
          </a:p>
        </p:txBody>
      </p:sp>
    </p:spTree>
    <p:extLst>
      <p:ext uri="{BB962C8B-B14F-4D97-AF65-F5344CB8AC3E}">
        <p14:creationId xmlns:p14="http://schemas.microsoft.com/office/powerpoint/2010/main" val="3964312528"/>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589"/>
            <a:ext cx="9144000" cy="6401611"/>
          </a:xfrm>
          <a:prstGeom prst="rect">
            <a:avLst/>
          </a:prstGeom>
        </p:spPr>
      </p:pic>
      <p:pic>
        <p:nvPicPr>
          <p:cNvPr id="3" name="Picture 2" descr="Screen Shot 2016-01-20 at 1.31.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1" y="711200"/>
            <a:ext cx="2449669" cy="2794000"/>
          </a:xfrm>
          <a:prstGeom prst="rect">
            <a:avLst/>
          </a:prstGeom>
        </p:spPr>
      </p:pic>
      <p:cxnSp>
        <p:nvCxnSpPr>
          <p:cNvPr id="9" name="Straight Arrow Connector 8"/>
          <p:cNvCxnSpPr>
            <a:cxnSpLocks/>
          </p:cNvCxnSpPr>
          <p:nvPr/>
        </p:nvCxnSpPr>
        <p:spPr>
          <a:xfrm flipH="1">
            <a:off x="914400" y="2153335"/>
            <a:ext cx="2057400" cy="3612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 y="762000"/>
            <a:ext cx="4495800" cy="76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29200" y="609600"/>
            <a:ext cx="1981200" cy="276999"/>
          </a:xfrm>
          <a:prstGeom prst="rect">
            <a:avLst/>
          </a:prstGeom>
          <a:noFill/>
        </p:spPr>
        <p:txBody>
          <a:bodyPr wrap="square" rtlCol="0">
            <a:spAutoFit/>
          </a:bodyPr>
          <a:lstStyle/>
          <a:p>
            <a:r>
              <a:rPr lang="en-US" dirty="0"/>
              <a:t>Note the spiffy new icons!</a:t>
            </a:r>
          </a:p>
        </p:txBody>
      </p:sp>
      <p:sp>
        <p:nvSpPr>
          <p:cNvPr id="18" name="Rectangle 17"/>
          <p:cNvSpPr/>
          <p:nvPr/>
        </p:nvSpPr>
        <p:spPr bwMode="auto">
          <a:xfrm>
            <a:off x="0" y="0"/>
            <a:ext cx="9144000" cy="533400"/>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7" name="TextBox 16"/>
          <p:cNvSpPr txBox="1"/>
          <p:nvPr/>
        </p:nvSpPr>
        <p:spPr>
          <a:xfrm>
            <a:off x="152400" y="0"/>
            <a:ext cx="7924800" cy="523220"/>
          </a:xfrm>
          <a:prstGeom prst="rect">
            <a:avLst/>
          </a:prstGeom>
          <a:noFill/>
        </p:spPr>
        <p:txBody>
          <a:bodyPr wrap="square" rtlCol="0">
            <a:spAutoFit/>
          </a:bodyPr>
          <a:lstStyle/>
          <a:p>
            <a:r>
              <a:rPr lang="en-US" sz="2800" b="1" dirty="0">
                <a:solidFill>
                  <a:srgbClr val="C00000"/>
                </a:solidFill>
              </a:rPr>
              <a:t>When the time is ripe … validate &amp; submit</a:t>
            </a:r>
          </a:p>
        </p:txBody>
      </p:sp>
      <p:cxnSp>
        <p:nvCxnSpPr>
          <p:cNvPr id="11" name="Straight Arrow Connector 10">
            <a:extLst>
              <a:ext uri="{FF2B5EF4-FFF2-40B4-BE49-F238E27FC236}">
                <a16:creationId xmlns:a16="http://schemas.microsoft.com/office/drawing/2014/main" id="{00CBF188-42CA-4C41-BF94-1024F7392D50}"/>
              </a:ext>
            </a:extLst>
          </p:cNvPr>
          <p:cNvCxnSpPr>
            <a:cxnSpLocks/>
          </p:cNvCxnSpPr>
          <p:nvPr/>
        </p:nvCxnSpPr>
        <p:spPr>
          <a:xfrm flipV="1">
            <a:off x="3429000" y="1143001"/>
            <a:ext cx="0" cy="3809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007FCE59-8433-AB42-BA73-530100CAE166}"/>
              </a:ext>
            </a:extLst>
          </p:cNvPr>
          <p:cNvGrpSpPr/>
          <p:nvPr/>
        </p:nvGrpSpPr>
        <p:grpSpPr>
          <a:xfrm>
            <a:off x="2971800" y="1524001"/>
            <a:ext cx="3276600" cy="1003756"/>
            <a:chOff x="2971800" y="1524001"/>
            <a:chExt cx="3276600" cy="1003756"/>
          </a:xfrm>
        </p:grpSpPr>
        <p:sp>
          <p:nvSpPr>
            <p:cNvPr id="14" name="Rounded Rectangle 13">
              <a:extLst>
                <a:ext uri="{FF2B5EF4-FFF2-40B4-BE49-F238E27FC236}">
                  <a16:creationId xmlns:a16="http://schemas.microsoft.com/office/drawing/2014/main" id="{086A7960-7547-3C48-83AF-DAC1A30F24E7}"/>
                </a:ext>
              </a:extLst>
            </p:cNvPr>
            <p:cNvSpPr/>
            <p:nvPr/>
          </p:nvSpPr>
          <p:spPr>
            <a:xfrm>
              <a:off x="2971800" y="1524001"/>
              <a:ext cx="3087675" cy="1003756"/>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6D63601-91C6-F249-B04D-D1D79A753B8A}"/>
                </a:ext>
              </a:extLst>
            </p:cNvPr>
            <p:cNvSpPr txBox="1"/>
            <p:nvPr/>
          </p:nvSpPr>
          <p:spPr>
            <a:xfrm>
              <a:off x="3048000" y="1573649"/>
              <a:ext cx="3200400" cy="954107"/>
            </a:xfrm>
            <a:prstGeom prst="rect">
              <a:avLst/>
            </a:prstGeom>
            <a:noFill/>
          </p:spPr>
          <p:txBody>
            <a:bodyPr wrap="square" rtlCol="0">
              <a:spAutoFit/>
            </a:bodyPr>
            <a:lstStyle/>
            <a:p>
              <a:r>
                <a:rPr lang="en-US" sz="1400" b="1" dirty="0"/>
                <a:t>Click in either place to check that your project will validate in the OT.  If it doesn’t validate when you submit, the archive will reject it.</a:t>
              </a:r>
            </a:p>
          </p:txBody>
        </p:sp>
      </p:grpSp>
    </p:spTree>
    <p:extLst>
      <p:ext uri="{BB962C8B-B14F-4D97-AF65-F5344CB8AC3E}">
        <p14:creationId xmlns:p14="http://schemas.microsoft.com/office/powerpoint/2010/main" val="392159757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589"/>
            <a:ext cx="9144000" cy="6401611"/>
          </a:xfrm>
          <a:prstGeom prst="rect">
            <a:avLst/>
          </a:prstGeom>
        </p:spPr>
      </p:pic>
      <p:sp>
        <p:nvSpPr>
          <p:cNvPr id="5" name="Rounded Rectangle 4"/>
          <p:cNvSpPr/>
          <p:nvPr/>
        </p:nvSpPr>
        <p:spPr>
          <a:xfrm>
            <a:off x="2971800" y="1524000"/>
            <a:ext cx="3087675" cy="1258669"/>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 name="TextBox 3"/>
          <p:cNvSpPr txBox="1"/>
          <p:nvPr/>
        </p:nvSpPr>
        <p:spPr>
          <a:xfrm>
            <a:off x="3048000" y="1573649"/>
            <a:ext cx="3200400" cy="1169551"/>
          </a:xfrm>
          <a:prstGeom prst="rect">
            <a:avLst/>
          </a:prstGeom>
          <a:noFill/>
        </p:spPr>
        <p:txBody>
          <a:bodyPr wrap="square" rtlCol="0">
            <a:spAutoFit/>
          </a:bodyPr>
          <a:lstStyle/>
          <a:p>
            <a:r>
              <a:rPr lang="en-US" sz="1400" b="1" dirty="0"/>
              <a:t>Click in either place to make sure that your project will be validated by the OT.  If it doesn’t validate when you submit, the archive will reject it.</a:t>
            </a:r>
          </a:p>
        </p:txBody>
      </p:sp>
      <p:pic>
        <p:nvPicPr>
          <p:cNvPr id="3" name="Picture 2" descr="Screen Shot 2016-01-20 at 1.31.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1" y="711200"/>
            <a:ext cx="2449669" cy="2794000"/>
          </a:xfrm>
          <a:prstGeom prst="rect">
            <a:avLst/>
          </a:prstGeom>
        </p:spPr>
      </p:pic>
      <p:cxnSp>
        <p:nvCxnSpPr>
          <p:cNvPr id="9" name="Straight Arrow Connector 8"/>
          <p:cNvCxnSpPr>
            <a:cxnSpLocks/>
            <a:stCxn id="5" idx="1"/>
          </p:cNvCxnSpPr>
          <p:nvPr/>
        </p:nvCxnSpPr>
        <p:spPr>
          <a:xfrm flipH="1">
            <a:off x="914400" y="2153335"/>
            <a:ext cx="2057400" cy="36126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 y="762000"/>
            <a:ext cx="4495800" cy="76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29200" y="609600"/>
            <a:ext cx="1981200" cy="276999"/>
          </a:xfrm>
          <a:prstGeom prst="rect">
            <a:avLst/>
          </a:prstGeom>
          <a:noFill/>
        </p:spPr>
        <p:txBody>
          <a:bodyPr wrap="square" rtlCol="0">
            <a:spAutoFit/>
          </a:bodyPr>
          <a:lstStyle/>
          <a:p>
            <a:r>
              <a:rPr lang="en-US" dirty="0"/>
              <a:t>Note the spiffy new icons!</a:t>
            </a:r>
          </a:p>
        </p:txBody>
      </p:sp>
      <p:sp>
        <p:nvSpPr>
          <p:cNvPr id="18" name="Rectangle 17"/>
          <p:cNvSpPr/>
          <p:nvPr/>
        </p:nvSpPr>
        <p:spPr bwMode="auto">
          <a:xfrm>
            <a:off x="0" y="0"/>
            <a:ext cx="9144000" cy="533400"/>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7" name="TextBox 16"/>
          <p:cNvSpPr txBox="1"/>
          <p:nvPr/>
        </p:nvSpPr>
        <p:spPr>
          <a:xfrm>
            <a:off x="152400" y="0"/>
            <a:ext cx="7924800" cy="523220"/>
          </a:xfrm>
          <a:prstGeom prst="rect">
            <a:avLst/>
          </a:prstGeom>
          <a:noFill/>
        </p:spPr>
        <p:txBody>
          <a:bodyPr wrap="square" rtlCol="0">
            <a:spAutoFit/>
          </a:bodyPr>
          <a:lstStyle/>
          <a:p>
            <a:r>
              <a:rPr lang="en-US" sz="2800" b="1" dirty="0">
                <a:solidFill>
                  <a:srgbClr val="C00000"/>
                </a:solidFill>
              </a:rPr>
              <a:t>When the time is ripe … validate &amp; submit</a:t>
            </a:r>
          </a:p>
        </p:txBody>
      </p:sp>
      <p:cxnSp>
        <p:nvCxnSpPr>
          <p:cNvPr id="11" name="Straight Arrow Connector 10">
            <a:extLst>
              <a:ext uri="{FF2B5EF4-FFF2-40B4-BE49-F238E27FC236}">
                <a16:creationId xmlns:a16="http://schemas.microsoft.com/office/drawing/2014/main" id="{00CBF188-42CA-4C41-BF94-1024F7392D50}"/>
              </a:ext>
            </a:extLst>
          </p:cNvPr>
          <p:cNvCxnSpPr>
            <a:cxnSpLocks/>
          </p:cNvCxnSpPr>
          <p:nvPr/>
        </p:nvCxnSpPr>
        <p:spPr>
          <a:xfrm flipV="1">
            <a:off x="3429000" y="1143001"/>
            <a:ext cx="0" cy="3809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6F0AECE8-F629-AC4D-8A1A-271C1C3B9F0B}"/>
              </a:ext>
            </a:extLst>
          </p:cNvPr>
          <p:cNvSpPr/>
          <p:nvPr/>
        </p:nvSpPr>
        <p:spPr bwMode="auto">
          <a:xfrm>
            <a:off x="0" y="532589"/>
            <a:ext cx="9144000" cy="6325411"/>
          </a:xfrm>
          <a:prstGeom prst="rect">
            <a:avLst/>
          </a:prstGeom>
          <a:solidFill>
            <a:schemeClr val="bg1">
              <a:alpha val="84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13" name="Picture 12">
            <a:extLst>
              <a:ext uri="{FF2B5EF4-FFF2-40B4-BE49-F238E27FC236}">
                <a16:creationId xmlns:a16="http://schemas.microsoft.com/office/drawing/2014/main" id="{0B1E3A0E-D008-7D4B-B585-EF2392808988}"/>
              </a:ext>
            </a:extLst>
          </p:cNvPr>
          <p:cNvPicPr>
            <a:picLocks noChangeAspect="1"/>
          </p:cNvPicPr>
          <p:nvPr/>
        </p:nvPicPr>
        <p:blipFill>
          <a:blip r:embed="rId5"/>
          <a:stretch>
            <a:fillRect/>
          </a:stretch>
        </p:blipFill>
        <p:spPr>
          <a:xfrm>
            <a:off x="1784350" y="3238500"/>
            <a:ext cx="5575300" cy="1638300"/>
          </a:xfrm>
          <a:prstGeom prst="rect">
            <a:avLst/>
          </a:prstGeom>
        </p:spPr>
      </p:pic>
      <p:grpSp>
        <p:nvGrpSpPr>
          <p:cNvPr id="20" name="Group 19">
            <a:extLst>
              <a:ext uri="{FF2B5EF4-FFF2-40B4-BE49-F238E27FC236}">
                <a16:creationId xmlns:a16="http://schemas.microsoft.com/office/drawing/2014/main" id="{D0296A57-CF62-0A4A-BE1B-9286FB92ACAE}"/>
              </a:ext>
            </a:extLst>
          </p:cNvPr>
          <p:cNvGrpSpPr/>
          <p:nvPr/>
        </p:nvGrpSpPr>
        <p:grpSpPr>
          <a:xfrm>
            <a:off x="2362200" y="2647265"/>
            <a:ext cx="4954569" cy="400735"/>
            <a:chOff x="2970225" y="1484531"/>
            <a:chExt cx="4954569" cy="400735"/>
          </a:xfrm>
        </p:grpSpPr>
        <p:sp>
          <p:nvSpPr>
            <p:cNvPr id="21" name="Rounded Rectangle 20">
              <a:extLst>
                <a:ext uri="{FF2B5EF4-FFF2-40B4-BE49-F238E27FC236}">
                  <a16:creationId xmlns:a16="http://schemas.microsoft.com/office/drawing/2014/main" id="{467B8016-6C36-164C-B015-C722AF1999FC}"/>
                </a:ext>
              </a:extLst>
            </p:cNvPr>
            <p:cNvSpPr/>
            <p:nvPr/>
          </p:nvSpPr>
          <p:spPr>
            <a:xfrm>
              <a:off x="2970225" y="1484531"/>
              <a:ext cx="4344970" cy="400735"/>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1C44380-CC46-8942-AD83-2E503F2E5D45}"/>
                </a:ext>
              </a:extLst>
            </p:cNvPr>
            <p:cNvSpPr txBox="1"/>
            <p:nvPr/>
          </p:nvSpPr>
          <p:spPr>
            <a:xfrm>
              <a:off x="3047999" y="1560731"/>
              <a:ext cx="4876795" cy="307777"/>
            </a:xfrm>
            <a:prstGeom prst="rect">
              <a:avLst/>
            </a:prstGeom>
            <a:noFill/>
          </p:spPr>
          <p:txBody>
            <a:bodyPr wrap="square" rtlCol="0">
              <a:spAutoFit/>
            </a:bodyPr>
            <a:lstStyle/>
            <a:p>
              <a:r>
                <a:rPr lang="en-US" sz="1400" b="1" dirty="0">
                  <a:solidFill>
                    <a:srgbClr val="FF0000"/>
                  </a:solidFill>
                </a:rPr>
                <a:t>NEW!  </a:t>
              </a:r>
              <a:r>
                <a:rPr lang="en-US" sz="1400" b="1" dirty="0">
                  <a:solidFill>
                    <a:srgbClr val="002060"/>
                  </a:solidFill>
                </a:rPr>
                <a:t>The OT lets you know when it’s validating.  </a:t>
              </a:r>
            </a:p>
          </p:txBody>
        </p:sp>
      </p:grpSp>
    </p:spTree>
    <p:extLst>
      <p:ext uri="{BB962C8B-B14F-4D97-AF65-F5344CB8AC3E}">
        <p14:creationId xmlns:p14="http://schemas.microsoft.com/office/powerpoint/2010/main" val="255531571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BC5D52-5478-EB48-A667-72ED1B36DA7C}"/>
              </a:ext>
            </a:extLst>
          </p:cNvPr>
          <p:cNvPicPr>
            <a:picLocks noChangeAspect="1"/>
          </p:cNvPicPr>
          <p:nvPr/>
        </p:nvPicPr>
        <p:blipFill>
          <a:blip r:embed="rId3"/>
          <a:stretch>
            <a:fillRect/>
          </a:stretch>
        </p:blipFill>
        <p:spPr>
          <a:xfrm>
            <a:off x="298443" y="1442590"/>
            <a:ext cx="4205274" cy="2432050"/>
          </a:xfrm>
          <a:prstGeom prst="rect">
            <a:avLst/>
          </a:prstGeom>
        </p:spPr>
      </p:pic>
      <p:sp>
        <p:nvSpPr>
          <p:cNvPr id="2" name="Title 1"/>
          <p:cNvSpPr>
            <a:spLocks noGrp="1"/>
          </p:cNvSpPr>
          <p:nvPr>
            <p:ph type="title"/>
          </p:nvPr>
        </p:nvSpPr>
        <p:spPr>
          <a:xfrm>
            <a:off x="457200" y="-25400"/>
            <a:ext cx="8229600" cy="558800"/>
          </a:xfrm>
        </p:spPr>
        <p:txBody>
          <a:bodyPr/>
          <a:lstStyle/>
          <a:p>
            <a:r>
              <a:rPr lang="en-US" dirty="0"/>
              <a:t>When the ALMA OT starts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971801"/>
            <a:ext cx="4521200" cy="2590800"/>
          </a:xfrm>
          <a:prstGeom prst="rect">
            <a:avLst/>
          </a:prstGeom>
        </p:spPr>
      </p:pic>
      <p:sp>
        <p:nvSpPr>
          <p:cNvPr id="5" name="TextBox 4"/>
          <p:cNvSpPr txBox="1"/>
          <p:nvPr/>
        </p:nvSpPr>
        <p:spPr>
          <a:xfrm>
            <a:off x="1340474" y="1458724"/>
            <a:ext cx="2286000" cy="369332"/>
          </a:xfrm>
          <a:prstGeom prst="rect">
            <a:avLst/>
          </a:prstGeom>
          <a:noFill/>
        </p:spPr>
        <p:txBody>
          <a:bodyPr wrap="square" rtlCol="0">
            <a:spAutoFit/>
          </a:bodyPr>
          <a:lstStyle/>
          <a:p>
            <a:r>
              <a:rPr lang="en-US" sz="1800" b="1" dirty="0">
                <a:solidFill>
                  <a:schemeClr val="bg1"/>
                </a:solidFill>
              </a:rPr>
              <a:t>First you see this</a:t>
            </a:r>
            <a:endParaRPr lang="en-US" b="1" dirty="0">
              <a:solidFill>
                <a:schemeClr val="bg1"/>
              </a:solidFill>
            </a:endParaRPr>
          </a:p>
        </p:txBody>
      </p:sp>
      <p:sp>
        <p:nvSpPr>
          <p:cNvPr id="13" name="TextBox 12"/>
          <p:cNvSpPr txBox="1"/>
          <p:nvPr/>
        </p:nvSpPr>
        <p:spPr>
          <a:xfrm>
            <a:off x="5791200" y="2514600"/>
            <a:ext cx="2286000" cy="369332"/>
          </a:xfrm>
          <a:prstGeom prst="rect">
            <a:avLst/>
          </a:prstGeom>
          <a:noFill/>
        </p:spPr>
        <p:txBody>
          <a:bodyPr wrap="square" rtlCol="0">
            <a:spAutoFit/>
          </a:bodyPr>
          <a:lstStyle/>
          <a:p>
            <a:r>
              <a:rPr lang="en-US" sz="1800" b="1" dirty="0">
                <a:solidFill>
                  <a:schemeClr val="tx1"/>
                </a:solidFill>
              </a:rPr>
              <a:t>Then you see this</a:t>
            </a:r>
            <a:endParaRPr lang="en-US" b="1" dirty="0">
              <a:solidFill>
                <a:schemeClr val="tx1"/>
              </a:solidFill>
            </a:endParaRPr>
          </a:p>
        </p:txBody>
      </p:sp>
      <p:cxnSp>
        <p:nvCxnSpPr>
          <p:cNvPr id="7" name="Straight Arrow Connector 6">
            <a:extLst>
              <a:ext uri="{FF2B5EF4-FFF2-40B4-BE49-F238E27FC236}">
                <a16:creationId xmlns:a16="http://schemas.microsoft.com/office/drawing/2014/main" id="{CAB7987F-E202-8D45-B475-62DDCE8DE61F}"/>
              </a:ext>
            </a:extLst>
          </p:cNvPr>
          <p:cNvCxnSpPr>
            <a:cxnSpLocks/>
          </p:cNvCxnSpPr>
          <p:nvPr/>
        </p:nvCxnSpPr>
        <p:spPr bwMode="auto">
          <a:xfrm>
            <a:off x="4648201" y="1664732"/>
            <a:ext cx="1828799" cy="926068"/>
          </a:xfrm>
          <a:prstGeom prst="straightConnector1">
            <a:avLst/>
          </a:prstGeom>
          <a:solidFill>
            <a:srgbClr val="4F81BD"/>
          </a:solidFill>
          <a:ln w="603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6CFDA708-1183-2246-8F1D-FF963D149288}"/>
              </a:ext>
            </a:extLst>
          </p:cNvPr>
          <p:cNvSpPr txBox="1"/>
          <p:nvPr/>
        </p:nvSpPr>
        <p:spPr>
          <a:xfrm>
            <a:off x="352614" y="857815"/>
            <a:ext cx="6276785" cy="584775"/>
          </a:xfrm>
          <a:prstGeom prst="rect">
            <a:avLst/>
          </a:prstGeom>
          <a:noFill/>
        </p:spPr>
        <p:txBody>
          <a:bodyPr wrap="square" rtlCol="0">
            <a:spAutoFit/>
          </a:bodyPr>
          <a:lstStyle/>
          <a:p>
            <a:r>
              <a:rPr lang="en-US" sz="1600" b="1" dirty="0">
                <a:solidFill>
                  <a:schemeClr val="tx1"/>
                </a:solidFill>
              </a:rPr>
              <a:t>PI: Make sure to use the Cycle 11 OT from the Science Portal</a:t>
            </a:r>
          </a:p>
          <a:p>
            <a:r>
              <a:rPr lang="en-US" sz="1600" b="1" dirty="0">
                <a:solidFill>
                  <a:schemeClr val="tx1"/>
                </a:solidFill>
              </a:rPr>
              <a:t>**I recommend uninstalling previous versions first**</a:t>
            </a:r>
            <a:endParaRPr lang="en-US" sz="1800" b="1" dirty="0">
              <a:solidFill>
                <a:schemeClr val="tx1"/>
              </a:solidFill>
            </a:endParaRPr>
          </a:p>
        </p:txBody>
      </p:sp>
    </p:spTree>
    <p:extLst>
      <p:ext uri="{BB962C8B-B14F-4D97-AF65-F5344CB8AC3E}">
        <p14:creationId xmlns:p14="http://schemas.microsoft.com/office/powerpoint/2010/main" val="171370434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2-02 at 1.57.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200"/>
            <a:ext cx="9144000" cy="6442867"/>
          </a:xfrm>
          <a:prstGeom prst="rect">
            <a:avLst/>
          </a:prstGeom>
        </p:spPr>
      </p:pic>
      <p:sp>
        <p:nvSpPr>
          <p:cNvPr id="10" name="Rounded Rectangle 9"/>
          <p:cNvSpPr/>
          <p:nvPr/>
        </p:nvSpPr>
        <p:spPr>
          <a:xfrm>
            <a:off x="2209800" y="3505201"/>
            <a:ext cx="2520451" cy="914400"/>
          </a:xfrm>
          <a:prstGeom prst="roundRect">
            <a:avLst/>
          </a:prstGeom>
          <a:gradFill flip="none" rotWithShape="1">
            <a:gsLst>
              <a:gs pos="0">
                <a:schemeClr val="accent6">
                  <a:tint val="100000"/>
                  <a:shade val="100000"/>
                  <a:satMod val="130000"/>
                  <a:alpha val="49000"/>
                </a:schemeClr>
              </a:gs>
              <a:gs pos="100000">
                <a:schemeClr val="accent6">
                  <a:tint val="50000"/>
                  <a:shade val="100000"/>
                  <a:satMod val="350000"/>
                  <a:alpha val="49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2" name="TextBox 11"/>
          <p:cNvSpPr txBox="1"/>
          <p:nvPr/>
        </p:nvSpPr>
        <p:spPr>
          <a:xfrm>
            <a:off x="2286000" y="3553361"/>
            <a:ext cx="2546637" cy="830997"/>
          </a:xfrm>
          <a:prstGeom prst="rect">
            <a:avLst/>
          </a:prstGeom>
          <a:noFill/>
        </p:spPr>
        <p:txBody>
          <a:bodyPr wrap="square" rtlCol="0">
            <a:spAutoFit/>
          </a:bodyPr>
          <a:lstStyle/>
          <a:p>
            <a:r>
              <a:rPr lang="en-US" sz="1600" b="1" dirty="0"/>
              <a:t>Clicking on a validation error should take you to the problem directly</a:t>
            </a:r>
          </a:p>
        </p:txBody>
      </p:sp>
      <p:cxnSp>
        <p:nvCxnSpPr>
          <p:cNvPr id="6" name="Straight Arrow Connector 5"/>
          <p:cNvCxnSpPr/>
          <p:nvPr/>
        </p:nvCxnSpPr>
        <p:spPr bwMode="auto">
          <a:xfrm flipH="1">
            <a:off x="2286000" y="4495800"/>
            <a:ext cx="762000" cy="18288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p:cNvCxnSpPr/>
          <p:nvPr/>
        </p:nvCxnSpPr>
        <p:spPr bwMode="auto">
          <a:xfrm flipV="1">
            <a:off x="4800600" y="2438400"/>
            <a:ext cx="1066800" cy="1371600"/>
          </a:xfrm>
          <a:prstGeom prst="straightConnector1">
            <a:avLst/>
          </a:prstGeom>
          <a:solidFill>
            <a:srgbClr val="4F81BD"/>
          </a:solidFill>
          <a:ln w="19050" cap="flat" cmpd="sng" algn="ctr">
            <a:solidFill>
              <a:srgbClr val="C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2920851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589"/>
            <a:ext cx="9144000" cy="6401611"/>
          </a:xfrm>
          <a:prstGeom prst="rect">
            <a:avLst/>
          </a:prstGeom>
        </p:spPr>
      </p:pic>
      <p:pic>
        <p:nvPicPr>
          <p:cNvPr id="3" name="Picture 2" descr="Screen Shot 2016-01-20 at 1.31.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1" y="711200"/>
            <a:ext cx="2449669" cy="2794000"/>
          </a:xfrm>
          <a:prstGeom prst="rect">
            <a:avLst/>
          </a:prstGeom>
        </p:spPr>
      </p:pic>
      <p:sp>
        <p:nvSpPr>
          <p:cNvPr id="18" name="Rectangle 17"/>
          <p:cNvSpPr/>
          <p:nvPr/>
        </p:nvSpPr>
        <p:spPr bwMode="auto">
          <a:xfrm>
            <a:off x="0" y="0"/>
            <a:ext cx="9144000" cy="533400"/>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7" name="TextBox 16"/>
          <p:cNvSpPr txBox="1"/>
          <p:nvPr/>
        </p:nvSpPr>
        <p:spPr>
          <a:xfrm>
            <a:off x="152400" y="0"/>
            <a:ext cx="7924800" cy="523220"/>
          </a:xfrm>
          <a:prstGeom prst="rect">
            <a:avLst/>
          </a:prstGeom>
          <a:noFill/>
        </p:spPr>
        <p:txBody>
          <a:bodyPr wrap="square" rtlCol="0">
            <a:spAutoFit/>
          </a:bodyPr>
          <a:lstStyle/>
          <a:p>
            <a:r>
              <a:rPr lang="en-US" sz="2800" b="1" dirty="0">
                <a:solidFill>
                  <a:srgbClr val="C00000"/>
                </a:solidFill>
              </a:rPr>
              <a:t>When the time is ripe … validate &amp; submit</a:t>
            </a:r>
          </a:p>
        </p:txBody>
      </p:sp>
      <p:sp>
        <p:nvSpPr>
          <p:cNvPr id="5" name="Rounded Rectangle 4">
            <a:extLst>
              <a:ext uri="{FF2B5EF4-FFF2-40B4-BE49-F238E27FC236}">
                <a16:creationId xmlns:a16="http://schemas.microsoft.com/office/drawing/2014/main" id="{AB3EE847-E26B-4943-8A4F-26E5671603F9}"/>
              </a:ext>
            </a:extLst>
          </p:cNvPr>
          <p:cNvSpPr/>
          <p:nvPr/>
        </p:nvSpPr>
        <p:spPr bwMode="auto">
          <a:xfrm>
            <a:off x="2514600" y="532589"/>
            <a:ext cx="6629400" cy="6401611"/>
          </a:xfrm>
          <a:prstGeom prst="round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8" name="Rectangle 7">
            <a:extLst>
              <a:ext uri="{FF2B5EF4-FFF2-40B4-BE49-F238E27FC236}">
                <a16:creationId xmlns:a16="http://schemas.microsoft.com/office/drawing/2014/main" id="{DD2C4036-1802-3346-BE00-0637E20FE09F}"/>
              </a:ext>
            </a:extLst>
          </p:cNvPr>
          <p:cNvSpPr/>
          <p:nvPr/>
        </p:nvSpPr>
        <p:spPr bwMode="auto">
          <a:xfrm>
            <a:off x="64931" y="3505200"/>
            <a:ext cx="2449669" cy="3429000"/>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15" name="Group 14">
            <a:extLst>
              <a:ext uri="{FF2B5EF4-FFF2-40B4-BE49-F238E27FC236}">
                <a16:creationId xmlns:a16="http://schemas.microsoft.com/office/drawing/2014/main" id="{1A08C679-67D9-9F49-8C41-845E9F1D8F66}"/>
              </a:ext>
            </a:extLst>
          </p:cNvPr>
          <p:cNvGrpSpPr/>
          <p:nvPr/>
        </p:nvGrpSpPr>
        <p:grpSpPr>
          <a:xfrm>
            <a:off x="914400" y="4170752"/>
            <a:ext cx="3075646" cy="1163248"/>
            <a:chOff x="3096554" y="3561152"/>
            <a:chExt cx="3075646" cy="1163248"/>
          </a:xfrm>
        </p:grpSpPr>
        <p:sp>
          <p:nvSpPr>
            <p:cNvPr id="16" name="Rounded Rectangle 15">
              <a:extLst>
                <a:ext uri="{FF2B5EF4-FFF2-40B4-BE49-F238E27FC236}">
                  <a16:creationId xmlns:a16="http://schemas.microsoft.com/office/drawing/2014/main" id="{FC0AD572-9B5D-8147-AB69-50012F89758A}"/>
                </a:ext>
              </a:extLst>
            </p:cNvPr>
            <p:cNvSpPr/>
            <p:nvPr/>
          </p:nvSpPr>
          <p:spPr>
            <a:xfrm>
              <a:off x="3096554" y="3561152"/>
              <a:ext cx="3075646" cy="116324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B887A2B-52D8-994F-8639-96AFE56F8F62}"/>
                </a:ext>
              </a:extLst>
            </p:cNvPr>
            <p:cNvSpPr txBox="1"/>
            <p:nvPr/>
          </p:nvSpPr>
          <p:spPr>
            <a:xfrm>
              <a:off x="3096554" y="3581400"/>
              <a:ext cx="3048000" cy="1077218"/>
            </a:xfrm>
            <a:prstGeom prst="rect">
              <a:avLst/>
            </a:prstGeom>
            <a:noFill/>
          </p:spPr>
          <p:txBody>
            <a:bodyPr wrap="square" rtlCol="0">
              <a:spAutoFit/>
            </a:bodyPr>
            <a:lstStyle/>
            <a:p>
              <a:pPr algn="ctr"/>
              <a:r>
                <a:rPr lang="en-US" sz="1600" b="1" dirty="0"/>
                <a:t>When you are satisfied that your proposal is complete, use the top level File menu to submit it to the archive</a:t>
              </a:r>
            </a:p>
          </p:txBody>
        </p:sp>
      </p:grpSp>
      <p:cxnSp>
        <p:nvCxnSpPr>
          <p:cNvPr id="20" name="Straight Arrow Connector 19">
            <a:extLst>
              <a:ext uri="{FF2B5EF4-FFF2-40B4-BE49-F238E27FC236}">
                <a16:creationId xmlns:a16="http://schemas.microsoft.com/office/drawing/2014/main" id="{00DB6DB2-BA68-DC4C-9FC9-E736672322BF}"/>
              </a:ext>
            </a:extLst>
          </p:cNvPr>
          <p:cNvCxnSpPr/>
          <p:nvPr/>
        </p:nvCxnSpPr>
        <p:spPr>
          <a:xfrm flipH="1" flipV="1">
            <a:off x="990600" y="2743200"/>
            <a:ext cx="2105956" cy="13565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EB663DCF-A6B2-824B-84CC-6E405111D0A8}"/>
              </a:ext>
            </a:extLst>
          </p:cNvPr>
          <p:cNvPicPr>
            <a:picLocks noChangeAspect="1"/>
          </p:cNvPicPr>
          <p:nvPr/>
        </p:nvPicPr>
        <p:blipFill rotWithShape="1">
          <a:blip r:embed="rId5"/>
          <a:srcRect t="-1" r="17021" b="79381"/>
          <a:stretch/>
        </p:blipFill>
        <p:spPr>
          <a:xfrm>
            <a:off x="4362450" y="1890570"/>
            <a:ext cx="4457700" cy="395430"/>
          </a:xfrm>
          <a:prstGeom prst="rect">
            <a:avLst/>
          </a:prstGeom>
        </p:spPr>
      </p:pic>
      <p:cxnSp>
        <p:nvCxnSpPr>
          <p:cNvPr id="22" name="Straight Arrow Connector 21">
            <a:extLst>
              <a:ext uri="{FF2B5EF4-FFF2-40B4-BE49-F238E27FC236}">
                <a16:creationId xmlns:a16="http://schemas.microsoft.com/office/drawing/2014/main" id="{3BA2DEC5-53D5-6D41-9FED-6FFF45E69B7B}"/>
              </a:ext>
            </a:extLst>
          </p:cNvPr>
          <p:cNvCxnSpPr>
            <a:cxnSpLocks/>
          </p:cNvCxnSpPr>
          <p:nvPr/>
        </p:nvCxnSpPr>
        <p:spPr>
          <a:xfrm flipH="1">
            <a:off x="3200400" y="2286000"/>
            <a:ext cx="1162050" cy="187457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207311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2589"/>
            <a:ext cx="9144000" cy="6401611"/>
          </a:xfrm>
          <a:prstGeom prst="rect">
            <a:avLst/>
          </a:prstGeom>
        </p:spPr>
      </p:pic>
      <p:pic>
        <p:nvPicPr>
          <p:cNvPr id="3" name="Picture 2" descr="Screen Shot 2016-01-20 at 1.31.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31" y="711200"/>
            <a:ext cx="2449669" cy="2794000"/>
          </a:xfrm>
          <a:prstGeom prst="rect">
            <a:avLst/>
          </a:prstGeom>
        </p:spPr>
      </p:pic>
      <p:sp>
        <p:nvSpPr>
          <p:cNvPr id="18" name="Rectangle 17"/>
          <p:cNvSpPr/>
          <p:nvPr/>
        </p:nvSpPr>
        <p:spPr bwMode="auto">
          <a:xfrm>
            <a:off x="0" y="0"/>
            <a:ext cx="9144000" cy="533400"/>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7" name="TextBox 16"/>
          <p:cNvSpPr txBox="1"/>
          <p:nvPr/>
        </p:nvSpPr>
        <p:spPr>
          <a:xfrm>
            <a:off x="152400" y="0"/>
            <a:ext cx="7924800" cy="523220"/>
          </a:xfrm>
          <a:prstGeom prst="rect">
            <a:avLst/>
          </a:prstGeom>
          <a:noFill/>
        </p:spPr>
        <p:txBody>
          <a:bodyPr wrap="square" rtlCol="0">
            <a:spAutoFit/>
          </a:bodyPr>
          <a:lstStyle/>
          <a:p>
            <a:r>
              <a:rPr lang="en-US" sz="2800" b="1" dirty="0">
                <a:solidFill>
                  <a:srgbClr val="C00000"/>
                </a:solidFill>
              </a:rPr>
              <a:t>When the time is ripe … validate &amp; submit</a:t>
            </a:r>
          </a:p>
        </p:txBody>
      </p:sp>
      <p:sp>
        <p:nvSpPr>
          <p:cNvPr id="5" name="Rounded Rectangle 4">
            <a:extLst>
              <a:ext uri="{FF2B5EF4-FFF2-40B4-BE49-F238E27FC236}">
                <a16:creationId xmlns:a16="http://schemas.microsoft.com/office/drawing/2014/main" id="{AB3EE847-E26B-4943-8A4F-26E5671603F9}"/>
              </a:ext>
            </a:extLst>
          </p:cNvPr>
          <p:cNvSpPr/>
          <p:nvPr/>
        </p:nvSpPr>
        <p:spPr bwMode="auto">
          <a:xfrm>
            <a:off x="2514600" y="532589"/>
            <a:ext cx="6629400" cy="6401611"/>
          </a:xfrm>
          <a:prstGeom prst="round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8" name="Rectangle 7">
            <a:extLst>
              <a:ext uri="{FF2B5EF4-FFF2-40B4-BE49-F238E27FC236}">
                <a16:creationId xmlns:a16="http://schemas.microsoft.com/office/drawing/2014/main" id="{DD2C4036-1802-3346-BE00-0637E20FE09F}"/>
              </a:ext>
            </a:extLst>
          </p:cNvPr>
          <p:cNvSpPr/>
          <p:nvPr/>
        </p:nvSpPr>
        <p:spPr bwMode="auto">
          <a:xfrm>
            <a:off x="64931" y="3505200"/>
            <a:ext cx="2449669" cy="3429000"/>
          </a:xfrm>
          <a:prstGeom prst="rect">
            <a:avLst/>
          </a:prstGeom>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15" name="Group 14">
            <a:extLst>
              <a:ext uri="{FF2B5EF4-FFF2-40B4-BE49-F238E27FC236}">
                <a16:creationId xmlns:a16="http://schemas.microsoft.com/office/drawing/2014/main" id="{1A08C679-67D9-9F49-8C41-845E9F1D8F66}"/>
              </a:ext>
            </a:extLst>
          </p:cNvPr>
          <p:cNvGrpSpPr/>
          <p:nvPr/>
        </p:nvGrpSpPr>
        <p:grpSpPr>
          <a:xfrm>
            <a:off x="914400" y="4170752"/>
            <a:ext cx="3075646" cy="1163248"/>
            <a:chOff x="3096554" y="3561152"/>
            <a:chExt cx="3075646" cy="1163248"/>
          </a:xfrm>
        </p:grpSpPr>
        <p:sp>
          <p:nvSpPr>
            <p:cNvPr id="16" name="Rounded Rectangle 15">
              <a:extLst>
                <a:ext uri="{FF2B5EF4-FFF2-40B4-BE49-F238E27FC236}">
                  <a16:creationId xmlns:a16="http://schemas.microsoft.com/office/drawing/2014/main" id="{FC0AD572-9B5D-8147-AB69-50012F89758A}"/>
                </a:ext>
              </a:extLst>
            </p:cNvPr>
            <p:cNvSpPr/>
            <p:nvPr/>
          </p:nvSpPr>
          <p:spPr>
            <a:xfrm>
              <a:off x="3096554" y="3561152"/>
              <a:ext cx="3075646" cy="1163248"/>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B887A2B-52D8-994F-8639-96AFE56F8F62}"/>
                </a:ext>
              </a:extLst>
            </p:cNvPr>
            <p:cNvSpPr txBox="1"/>
            <p:nvPr/>
          </p:nvSpPr>
          <p:spPr>
            <a:xfrm>
              <a:off x="3096554" y="3581400"/>
              <a:ext cx="3048000" cy="1077218"/>
            </a:xfrm>
            <a:prstGeom prst="rect">
              <a:avLst/>
            </a:prstGeom>
            <a:noFill/>
          </p:spPr>
          <p:txBody>
            <a:bodyPr wrap="square" rtlCol="0">
              <a:spAutoFit/>
            </a:bodyPr>
            <a:lstStyle/>
            <a:p>
              <a:pPr algn="ctr"/>
              <a:r>
                <a:rPr lang="en-US" sz="1600" b="1" dirty="0"/>
                <a:t>When you are satisfied that your proposal is complete, use the top level File menu to submit it to the archive</a:t>
              </a:r>
            </a:p>
          </p:txBody>
        </p:sp>
      </p:grpSp>
      <p:cxnSp>
        <p:nvCxnSpPr>
          <p:cNvPr id="20" name="Straight Arrow Connector 19">
            <a:extLst>
              <a:ext uri="{FF2B5EF4-FFF2-40B4-BE49-F238E27FC236}">
                <a16:creationId xmlns:a16="http://schemas.microsoft.com/office/drawing/2014/main" id="{00DB6DB2-BA68-DC4C-9FC9-E736672322BF}"/>
              </a:ext>
            </a:extLst>
          </p:cNvPr>
          <p:cNvCxnSpPr/>
          <p:nvPr/>
        </p:nvCxnSpPr>
        <p:spPr>
          <a:xfrm flipH="1" flipV="1">
            <a:off x="990600" y="2743200"/>
            <a:ext cx="2105956" cy="135656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EB663DCF-A6B2-824B-84CC-6E405111D0A8}"/>
              </a:ext>
            </a:extLst>
          </p:cNvPr>
          <p:cNvPicPr>
            <a:picLocks noChangeAspect="1"/>
          </p:cNvPicPr>
          <p:nvPr/>
        </p:nvPicPr>
        <p:blipFill rotWithShape="1">
          <a:blip r:embed="rId5"/>
          <a:srcRect t="1" r="18085" b="43619"/>
          <a:stretch/>
        </p:blipFill>
        <p:spPr>
          <a:xfrm>
            <a:off x="4362450" y="1890570"/>
            <a:ext cx="4400550" cy="1081230"/>
          </a:xfrm>
          <a:prstGeom prst="rect">
            <a:avLst/>
          </a:prstGeom>
        </p:spPr>
      </p:pic>
      <p:grpSp>
        <p:nvGrpSpPr>
          <p:cNvPr id="14" name="Group 13">
            <a:extLst>
              <a:ext uri="{FF2B5EF4-FFF2-40B4-BE49-F238E27FC236}">
                <a16:creationId xmlns:a16="http://schemas.microsoft.com/office/drawing/2014/main" id="{C8348BED-C2B8-E54D-8229-D7AE21B6CC6D}"/>
              </a:ext>
            </a:extLst>
          </p:cNvPr>
          <p:cNvGrpSpPr/>
          <p:nvPr/>
        </p:nvGrpSpPr>
        <p:grpSpPr>
          <a:xfrm>
            <a:off x="4419600" y="3276600"/>
            <a:ext cx="4762502" cy="381000"/>
            <a:chOff x="3096554" y="3561152"/>
            <a:chExt cx="3367358" cy="381000"/>
          </a:xfrm>
        </p:grpSpPr>
        <p:sp>
          <p:nvSpPr>
            <p:cNvPr id="23" name="Rounded Rectangle 22">
              <a:extLst>
                <a:ext uri="{FF2B5EF4-FFF2-40B4-BE49-F238E27FC236}">
                  <a16:creationId xmlns:a16="http://schemas.microsoft.com/office/drawing/2014/main" id="{0CB7B6B1-BB32-244F-94ED-B839A57C362E}"/>
                </a:ext>
              </a:extLst>
            </p:cNvPr>
            <p:cNvSpPr/>
            <p:nvPr/>
          </p:nvSpPr>
          <p:spPr>
            <a:xfrm>
              <a:off x="3096554" y="3561152"/>
              <a:ext cx="3259601" cy="381000"/>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86B0D20-82F4-2648-91AA-445CA4D193FF}"/>
                </a:ext>
              </a:extLst>
            </p:cNvPr>
            <p:cNvSpPr txBox="1"/>
            <p:nvPr/>
          </p:nvSpPr>
          <p:spPr>
            <a:xfrm>
              <a:off x="3200399" y="3570982"/>
              <a:ext cx="3263513" cy="338554"/>
            </a:xfrm>
            <a:prstGeom prst="rect">
              <a:avLst/>
            </a:prstGeom>
            <a:noFill/>
          </p:spPr>
          <p:txBody>
            <a:bodyPr wrap="square" rtlCol="0">
              <a:spAutoFit/>
            </a:bodyPr>
            <a:lstStyle/>
            <a:p>
              <a:r>
                <a:rPr lang="en-US" sz="1600" b="1" dirty="0"/>
                <a:t>Or use the upload icon below the main menu</a:t>
              </a:r>
            </a:p>
          </p:txBody>
        </p:sp>
      </p:grpSp>
      <p:sp>
        <p:nvSpPr>
          <p:cNvPr id="28" name="Oval 27">
            <a:extLst>
              <a:ext uri="{FF2B5EF4-FFF2-40B4-BE49-F238E27FC236}">
                <a16:creationId xmlns:a16="http://schemas.microsoft.com/office/drawing/2014/main" id="{9F8FA4EC-8826-6041-A2DE-EC5FD1802A54}"/>
              </a:ext>
            </a:extLst>
          </p:cNvPr>
          <p:cNvSpPr/>
          <p:nvPr/>
        </p:nvSpPr>
        <p:spPr bwMode="auto">
          <a:xfrm>
            <a:off x="7086600" y="2362200"/>
            <a:ext cx="304800" cy="304800"/>
          </a:xfrm>
          <a:prstGeom prst="ellipse">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cxnSp>
        <p:nvCxnSpPr>
          <p:cNvPr id="29" name="Straight Arrow Connector 28">
            <a:extLst>
              <a:ext uri="{FF2B5EF4-FFF2-40B4-BE49-F238E27FC236}">
                <a16:creationId xmlns:a16="http://schemas.microsoft.com/office/drawing/2014/main" id="{08C7CD31-AEAA-9340-B952-078DCA9D4187}"/>
              </a:ext>
            </a:extLst>
          </p:cNvPr>
          <p:cNvCxnSpPr>
            <a:cxnSpLocks/>
          </p:cNvCxnSpPr>
          <p:nvPr/>
        </p:nvCxnSpPr>
        <p:spPr>
          <a:xfrm flipH="1">
            <a:off x="3200400" y="2286000"/>
            <a:ext cx="1162050" cy="187457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684A126-E3DF-4A40-8B6F-D27B0E6B551A}"/>
              </a:ext>
            </a:extLst>
          </p:cNvPr>
          <p:cNvCxnSpPr>
            <a:cxnSpLocks/>
            <a:endCxn id="28" idx="3"/>
          </p:cNvCxnSpPr>
          <p:nvPr/>
        </p:nvCxnSpPr>
        <p:spPr>
          <a:xfrm flipV="1">
            <a:off x="6248400" y="2622363"/>
            <a:ext cx="882837" cy="5780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721078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917021-5580-1C46-8F57-547AEDECDE4D}"/>
              </a:ext>
            </a:extLst>
          </p:cNvPr>
          <p:cNvSpPr>
            <a:spLocks noGrp="1"/>
          </p:cNvSpPr>
          <p:nvPr>
            <p:ph type="title"/>
          </p:nvPr>
        </p:nvSpPr>
        <p:spPr>
          <a:xfrm>
            <a:off x="457200" y="-25400"/>
            <a:ext cx="8229600" cy="558800"/>
          </a:xfrm>
        </p:spPr>
        <p:txBody>
          <a:bodyPr/>
          <a:lstStyle/>
          <a:p>
            <a:r>
              <a:rPr lang="en-US" dirty="0"/>
              <a:t>Recap</a:t>
            </a:r>
          </a:p>
        </p:txBody>
      </p:sp>
      <p:pic>
        <p:nvPicPr>
          <p:cNvPr id="12" name="Picture 11">
            <a:extLst>
              <a:ext uri="{FF2B5EF4-FFF2-40B4-BE49-F238E27FC236}">
                <a16:creationId xmlns:a16="http://schemas.microsoft.com/office/drawing/2014/main" id="{76CCF12F-6ED3-4947-87BC-9677E60D87BE}"/>
              </a:ext>
            </a:extLst>
          </p:cNvPr>
          <p:cNvPicPr>
            <a:picLocks noChangeAspect="1"/>
          </p:cNvPicPr>
          <p:nvPr/>
        </p:nvPicPr>
        <p:blipFill>
          <a:blip r:embed="rId2"/>
          <a:stretch>
            <a:fillRect/>
          </a:stretch>
        </p:blipFill>
        <p:spPr>
          <a:xfrm>
            <a:off x="76200" y="533400"/>
            <a:ext cx="9067800" cy="5692320"/>
          </a:xfrm>
          <a:prstGeom prst="rect">
            <a:avLst/>
          </a:prstGeom>
        </p:spPr>
      </p:pic>
      <p:cxnSp>
        <p:nvCxnSpPr>
          <p:cNvPr id="17" name="Straight Arrow Connector 16">
            <a:extLst>
              <a:ext uri="{FF2B5EF4-FFF2-40B4-BE49-F238E27FC236}">
                <a16:creationId xmlns:a16="http://schemas.microsoft.com/office/drawing/2014/main" id="{B3966AAA-30C5-CE46-9654-082FCB602C20}"/>
              </a:ext>
            </a:extLst>
          </p:cNvPr>
          <p:cNvCxnSpPr>
            <a:cxnSpLocks/>
          </p:cNvCxnSpPr>
          <p:nvPr/>
        </p:nvCxnSpPr>
        <p:spPr bwMode="auto">
          <a:xfrm>
            <a:off x="2626056" y="1196520"/>
            <a:ext cx="345744" cy="98880"/>
          </a:xfrm>
          <a:prstGeom prst="straightConnector1">
            <a:avLst/>
          </a:prstGeom>
          <a:solidFill>
            <a:srgbClr val="4F81BD"/>
          </a:solidFill>
          <a:ln w="6032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5" name="Picture 4">
            <a:extLst>
              <a:ext uri="{FF2B5EF4-FFF2-40B4-BE49-F238E27FC236}">
                <a16:creationId xmlns:a16="http://schemas.microsoft.com/office/drawing/2014/main" id="{42A27388-3BCA-5D77-C10E-CAFDF93D02A1}"/>
              </a:ext>
            </a:extLst>
          </p:cNvPr>
          <p:cNvPicPr>
            <a:picLocks noChangeAspect="1"/>
          </p:cNvPicPr>
          <p:nvPr/>
        </p:nvPicPr>
        <p:blipFill>
          <a:blip r:embed="rId3"/>
          <a:stretch>
            <a:fillRect/>
          </a:stretch>
        </p:blipFill>
        <p:spPr>
          <a:xfrm>
            <a:off x="2999509" y="556161"/>
            <a:ext cx="5849429" cy="6019800"/>
          </a:xfrm>
          <a:prstGeom prst="rect">
            <a:avLst/>
          </a:prstGeom>
        </p:spPr>
      </p:pic>
    </p:spTree>
    <p:extLst>
      <p:ext uri="{BB962C8B-B14F-4D97-AF65-F5344CB8AC3E}">
        <p14:creationId xmlns:p14="http://schemas.microsoft.com/office/powerpoint/2010/main" val="102495960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8"/>
          <p:cNvSpPr>
            <a:spLocks/>
          </p:cNvSpPr>
          <p:nvPr/>
        </p:nvSpPr>
        <p:spPr bwMode="auto">
          <a:xfrm>
            <a:off x="376237" y="0"/>
            <a:ext cx="5262563" cy="446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b="1" dirty="0">
                <a:solidFill>
                  <a:srgbClr val="A40800"/>
                </a:solidFill>
                <a:ea typeface="Gill Sans" charset="0"/>
                <a:cs typeface="Gill Sans" charset="0"/>
              </a:rPr>
              <a:t>Use preferences to customize</a:t>
            </a:r>
          </a:p>
        </p:txBody>
      </p:sp>
      <p:pic>
        <p:nvPicPr>
          <p:cNvPr id="4" name="Picture 3" descr="Screen Shot 2015-03-04 at 8.41.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14400"/>
            <a:ext cx="2438400" cy="3453571"/>
          </a:xfrm>
          <a:prstGeom prst="rect">
            <a:avLst/>
          </a:prstGeom>
        </p:spPr>
      </p:pic>
      <p:pic>
        <p:nvPicPr>
          <p:cNvPr id="5" name="Picture 4" descr="Screen Shot 2015-03-04 at 8.41.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558" y="533400"/>
            <a:ext cx="3139842" cy="3048000"/>
          </a:xfrm>
          <a:prstGeom prst="rect">
            <a:avLst/>
          </a:prstGeom>
        </p:spPr>
      </p:pic>
      <p:pic>
        <p:nvPicPr>
          <p:cNvPr id="6" name="Picture 5" descr="Screen Shot 2015-03-04 at 8.42.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813832"/>
            <a:ext cx="2895600" cy="2234168"/>
          </a:xfrm>
          <a:prstGeom prst="rect">
            <a:avLst/>
          </a:prstGeom>
        </p:spPr>
      </p:pic>
      <p:pic>
        <p:nvPicPr>
          <p:cNvPr id="7" name="Picture 6" descr="Screen Shot 2015-03-04 at 8.42.4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3124200"/>
            <a:ext cx="3061010" cy="2971800"/>
          </a:xfrm>
          <a:prstGeom prst="rect">
            <a:avLst/>
          </a:prstGeom>
        </p:spPr>
      </p:pic>
      <p:pic>
        <p:nvPicPr>
          <p:cNvPr id="8" name="Picture 7" descr="Screen Shot 2015-03-04 at 8.43.0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3200" y="3657600"/>
            <a:ext cx="3124200" cy="3017053"/>
          </a:xfrm>
          <a:prstGeom prst="rect">
            <a:avLst/>
          </a:prstGeom>
        </p:spPr>
      </p:pic>
      <p:cxnSp>
        <p:nvCxnSpPr>
          <p:cNvPr id="12" name="Straight Arrow Connector 11"/>
          <p:cNvCxnSpPr/>
          <p:nvPr/>
        </p:nvCxnSpPr>
        <p:spPr bwMode="auto">
          <a:xfrm>
            <a:off x="2514600" y="3962400"/>
            <a:ext cx="228600" cy="838200"/>
          </a:xfrm>
          <a:prstGeom prst="straightConnector1">
            <a:avLst/>
          </a:prstGeom>
          <a:solidFill>
            <a:srgbClr val="4F81BD"/>
          </a:solidFill>
          <a:ln w="31750" cap="flat" cmpd="sng" algn="ctr">
            <a:solidFill>
              <a:srgbClr val="0000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Rectangle 14"/>
          <p:cNvSpPr/>
          <p:nvPr/>
        </p:nvSpPr>
        <p:spPr bwMode="auto">
          <a:xfrm>
            <a:off x="2743200" y="609600"/>
            <a:ext cx="533400" cy="2286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6" name="Rectangle 15"/>
          <p:cNvSpPr/>
          <p:nvPr/>
        </p:nvSpPr>
        <p:spPr bwMode="auto">
          <a:xfrm>
            <a:off x="6781800" y="3200400"/>
            <a:ext cx="533400" cy="2286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7" name="Rectangle 16"/>
          <p:cNvSpPr/>
          <p:nvPr/>
        </p:nvSpPr>
        <p:spPr bwMode="auto">
          <a:xfrm>
            <a:off x="3962400" y="3733800"/>
            <a:ext cx="533400" cy="2286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8" name="Rectangle 17"/>
          <p:cNvSpPr/>
          <p:nvPr/>
        </p:nvSpPr>
        <p:spPr bwMode="auto">
          <a:xfrm>
            <a:off x="6705600" y="914400"/>
            <a:ext cx="533400" cy="2286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cxnSp>
        <p:nvCxnSpPr>
          <p:cNvPr id="20" name="Straight Arrow Connector 19"/>
          <p:cNvCxnSpPr/>
          <p:nvPr/>
        </p:nvCxnSpPr>
        <p:spPr bwMode="auto">
          <a:xfrm flipH="1">
            <a:off x="304800" y="609600"/>
            <a:ext cx="838200" cy="533400"/>
          </a:xfrm>
          <a:prstGeom prst="straightConnector1">
            <a:avLst/>
          </a:prstGeom>
          <a:solidFill>
            <a:srgbClr val="4F81BD"/>
          </a:solidFill>
          <a:ln w="31750" cap="flat" cmpd="sng" algn="ctr">
            <a:solidFill>
              <a:srgbClr val="0000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Arrow Connector 23"/>
          <p:cNvCxnSpPr/>
          <p:nvPr/>
        </p:nvCxnSpPr>
        <p:spPr bwMode="auto">
          <a:xfrm flipV="1">
            <a:off x="2514600" y="3505200"/>
            <a:ext cx="228600" cy="457200"/>
          </a:xfrm>
          <a:prstGeom prst="straightConnector1">
            <a:avLst/>
          </a:prstGeom>
          <a:solidFill>
            <a:srgbClr val="4F81BD"/>
          </a:solidFill>
          <a:ln w="31750" cap="flat" cmpd="sng" algn="ctr">
            <a:solidFill>
              <a:srgbClr val="0000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101202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09600" y="38874"/>
            <a:ext cx="5410200" cy="954107"/>
          </a:xfrm>
          <a:prstGeom prst="rect">
            <a:avLst/>
          </a:prstGeom>
          <a:noFill/>
        </p:spPr>
        <p:txBody>
          <a:bodyPr wrap="square">
            <a:spAutoFit/>
          </a:bodyPr>
          <a:lstStyle/>
          <a:p>
            <a:r>
              <a:rPr lang="en-US" sz="2800" b="1" dirty="0">
                <a:solidFill>
                  <a:srgbClr val="C00000"/>
                </a:solidFill>
              </a:rPr>
              <a:t>A Few OT Tips…</a:t>
            </a:r>
          </a:p>
          <a:p>
            <a:endParaRPr lang="en-US" sz="2800" b="1" dirty="0">
              <a:solidFill>
                <a:srgbClr val="C00000"/>
              </a:solidFill>
            </a:endParaRPr>
          </a:p>
        </p:txBody>
      </p:sp>
      <p:sp>
        <p:nvSpPr>
          <p:cNvPr id="4" name="TextBox 3"/>
          <p:cNvSpPr txBox="1"/>
          <p:nvPr/>
        </p:nvSpPr>
        <p:spPr>
          <a:xfrm>
            <a:off x="381000" y="1066800"/>
            <a:ext cx="8229600" cy="4893647"/>
          </a:xfrm>
          <a:prstGeom prst="rect">
            <a:avLst/>
          </a:prstGeom>
          <a:solidFill>
            <a:schemeClr val="bg1"/>
          </a:solidFill>
        </p:spPr>
        <p:txBody>
          <a:bodyPr wrap="square" rtlCol="0">
            <a:spAutoFit/>
          </a:bodyPr>
          <a:lstStyle/>
          <a:p>
            <a:pPr marL="342900" indent="-342900">
              <a:buFont typeface="Arial"/>
              <a:buChar char="•"/>
            </a:pPr>
            <a:r>
              <a:rPr lang="en-US" sz="2400" dirty="0"/>
              <a:t>The same cut and paste commands you use outside the OT for text also work inside it since Cycle 5</a:t>
            </a:r>
          </a:p>
          <a:p>
            <a:pPr marL="342900" indent="-342900">
              <a:buFont typeface="Arial"/>
              <a:buChar char="•"/>
            </a:pPr>
            <a:endParaRPr lang="en-US" sz="2400" dirty="0"/>
          </a:p>
          <a:p>
            <a:pPr marL="342900" indent="-342900">
              <a:buFont typeface="Arial"/>
              <a:buChar char="•"/>
            </a:pPr>
            <a:r>
              <a:rPr lang="en-US" sz="2400" dirty="0"/>
              <a:t>Ctrl-Z global shortcut will expand out all succeeding items in the J-tree (try it, you’ll see what we mean)</a:t>
            </a:r>
          </a:p>
          <a:p>
            <a:endParaRPr lang="en-US" sz="2400" dirty="0"/>
          </a:p>
          <a:p>
            <a:pPr marL="342900" lvl="1" indent="-342900">
              <a:buFont typeface="Arial"/>
              <a:buChar char="•"/>
            </a:pPr>
            <a:r>
              <a:rPr lang="en-US" sz="2400" dirty="0"/>
              <a:t>Holding down ALT when making choices in dropdown lists will convert to the unit or type of the new choice</a:t>
            </a:r>
          </a:p>
          <a:p>
            <a:pPr marL="800100" lvl="2" indent="-342900">
              <a:buFont typeface="Arial"/>
              <a:buChar char="•"/>
            </a:pPr>
            <a:r>
              <a:rPr lang="en-US" sz="2400" dirty="0"/>
              <a:t>Otherwise, only the description changes, not value</a:t>
            </a:r>
          </a:p>
          <a:p>
            <a:pPr marL="342900" lvl="1" indent="-342900">
              <a:buFont typeface="Arial"/>
              <a:buChar char="•"/>
            </a:pPr>
            <a:endParaRPr lang="en-US" sz="2400" dirty="0"/>
          </a:p>
          <a:p>
            <a:pPr marL="342900" lvl="1" indent="-342900">
              <a:buFont typeface="Arial"/>
              <a:buChar char="•"/>
            </a:pPr>
            <a:r>
              <a:rPr lang="en-US" sz="2400" dirty="0"/>
              <a:t>OT does galactic-celestial conversion automatically</a:t>
            </a:r>
          </a:p>
          <a:p>
            <a:pPr marL="800100" lvl="1" indent="-342900">
              <a:buFont typeface="Arial"/>
              <a:buChar char="•"/>
            </a:pPr>
            <a:r>
              <a:rPr lang="en-US" sz="2400" dirty="0"/>
              <a:t>Cannot convert in other ways, </a:t>
            </a:r>
            <a:r>
              <a:rPr lang="en-US" sz="2400" dirty="0" err="1"/>
              <a:t>eg</a:t>
            </a:r>
            <a:r>
              <a:rPr lang="en-US" sz="2400" dirty="0"/>
              <a:t> not FK5 J2000 to ICRS. FK5 J2000 is deprecated</a:t>
            </a:r>
          </a:p>
        </p:txBody>
      </p:sp>
    </p:spTree>
    <p:extLst>
      <p:ext uri="{BB962C8B-B14F-4D97-AF65-F5344CB8AC3E}">
        <p14:creationId xmlns:p14="http://schemas.microsoft.com/office/powerpoint/2010/main" val="200437120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09600" y="38874"/>
            <a:ext cx="5410200" cy="523220"/>
          </a:xfrm>
          <a:prstGeom prst="rect">
            <a:avLst/>
          </a:prstGeom>
          <a:noFill/>
        </p:spPr>
        <p:txBody>
          <a:bodyPr wrap="square">
            <a:spAutoFit/>
          </a:bodyPr>
          <a:lstStyle/>
          <a:p>
            <a:r>
              <a:rPr lang="en-US" sz="2800" b="1" dirty="0">
                <a:solidFill>
                  <a:srgbClr val="C00000"/>
                </a:solidFill>
              </a:rPr>
              <a:t>A Few More OT Tips…</a:t>
            </a:r>
          </a:p>
        </p:txBody>
      </p:sp>
      <p:sp>
        <p:nvSpPr>
          <p:cNvPr id="4" name="TextBox 3"/>
          <p:cNvSpPr txBox="1"/>
          <p:nvPr/>
        </p:nvSpPr>
        <p:spPr>
          <a:xfrm>
            <a:off x="381000" y="1066800"/>
            <a:ext cx="8229600" cy="2308324"/>
          </a:xfrm>
          <a:prstGeom prst="rect">
            <a:avLst/>
          </a:prstGeom>
          <a:solidFill>
            <a:schemeClr val="bg1"/>
          </a:solidFill>
        </p:spPr>
        <p:txBody>
          <a:bodyPr wrap="square" rtlCol="0">
            <a:spAutoFit/>
          </a:bodyPr>
          <a:lstStyle/>
          <a:p>
            <a:pPr marL="342900" indent="-342900">
              <a:buFont typeface="Arial"/>
              <a:buChar char="•"/>
            </a:pPr>
            <a:r>
              <a:rPr lang="en-US" sz="2400" dirty="0"/>
              <a:t>In the J-tree: Holding down the alt key in combination with the up/down arrows will move from a node in one SG to the same node in the adjacent SG (try it when you have more than one SG)</a:t>
            </a:r>
          </a:p>
          <a:p>
            <a:pPr marL="342900" indent="-342900">
              <a:buFont typeface="Arial"/>
              <a:buChar char="•"/>
            </a:pPr>
            <a:endParaRPr lang="en-US" sz="2400" dirty="0"/>
          </a:p>
          <a:p>
            <a:pPr marL="342900" indent="-342900">
              <a:buFont typeface="Arial"/>
              <a:buChar char="•"/>
            </a:pPr>
            <a:r>
              <a:rPr lang="en-US" sz="2400" dirty="0"/>
              <a:t>Ctrl-B will generate all SB’s for items lower in tree</a:t>
            </a:r>
          </a:p>
        </p:txBody>
      </p:sp>
    </p:spTree>
    <p:extLst>
      <p:ext uri="{BB962C8B-B14F-4D97-AF65-F5344CB8AC3E}">
        <p14:creationId xmlns:p14="http://schemas.microsoft.com/office/powerpoint/2010/main" val="140449560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8"/>
          <p:cNvSpPr>
            <a:spLocks/>
          </p:cNvSpPr>
          <p:nvPr/>
        </p:nvSpPr>
        <p:spPr bwMode="auto">
          <a:xfrm>
            <a:off x="376237" y="0"/>
            <a:ext cx="7319963" cy="446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2800" b="1" dirty="0">
                <a:solidFill>
                  <a:srgbClr val="A40800"/>
                </a:solidFill>
                <a:ea typeface="Gill Sans" charset="0"/>
                <a:cs typeface="Gill Sans" charset="0"/>
              </a:rPr>
              <a:t>Don’t </a:t>
            </a:r>
            <a:r>
              <a:rPr lang="en-US" sz="2800" b="1">
                <a:solidFill>
                  <a:srgbClr val="A40800"/>
                </a:solidFill>
                <a:ea typeface="Gill Sans" charset="0"/>
                <a:cs typeface="Gill Sans" charset="0"/>
              </a:rPr>
              <a:t>be afraid to ask for directions</a:t>
            </a:r>
            <a:endParaRPr lang="en-US" sz="2800" b="1" dirty="0">
              <a:solidFill>
                <a:srgbClr val="A40800"/>
              </a:solidFill>
              <a:ea typeface="Gill Sans" charset="0"/>
              <a:cs typeface="Gill Sans" charset="0"/>
            </a:endParaRPr>
          </a:p>
        </p:txBody>
      </p:sp>
      <p:sp>
        <p:nvSpPr>
          <p:cNvPr id="15" name="Rectangle 14"/>
          <p:cNvSpPr/>
          <p:nvPr/>
        </p:nvSpPr>
        <p:spPr bwMode="auto">
          <a:xfrm>
            <a:off x="2743200" y="1371600"/>
            <a:ext cx="533400" cy="2286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673100"/>
            <a:ext cx="4686300" cy="1841500"/>
          </a:xfrm>
          <a:prstGeom prst="rect">
            <a:avLst/>
          </a:prstGeom>
        </p:spPr>
      </p:pic>
      <p:sp>
        <p:nvSpPr>
          <p:cNvPr id="17" name="Rectangle 16"/>
          <p:cNvSpPr/>
          <p:nvPr/>
        </p:nvSpPr>
        <p:spPr bwMode="auto">
          <a:xfrm>
            <a:off x="2743200" y="914400"/>
            <a:ext cx="533400" cy="2286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cxnSp>
        <p:nvCxnSpPr>
          <p:cNvPr id="34" name="Straight Arrow Connector 33"/>
          <p:cNvCxnSpPr>
            <a:cxnSpLocks/>
          </p:cNvCxnSpPr>
          <p:nvPr/>
        </p:nvCxnSpPr>
        <p:spPr bwMode="auto">
          <a:xfrm flipV="1">
            <a:off x="5029200" y="1219200"/>
            <a:ext cx="1135736" cy="322760"/>
          </a:xfrm>
          <a:prstGeom prst="straightConnector1">
            <a:avLst/>
          </a:prstGeom>
          <a:solidFill>
            <a:srgbClr val="4F81BD"/>
          </a:solidFill>
          <a:ln w="31750" cap="flat" cmpd="sng" algn="ctr">
            <a:solidFill>
              <a:srgbClr val="0000FF"/>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 name="TextBox 35"/>
          <p:cNvSpPr txBox="1"/>
          <p:nvPr/>
        </p:nvSpPr>
        <p:spPr>
          <a:xfrm>
            <a:off x="1143000" y="3048000"/>
            <a:ext cx="3200400" cy="1323439"/>
          </a:xfrm>
          <a:prstGeom prst="rect">
            <a:avLst/>
          </a:prstGeom>
          <a:solidFill>
            <a:srgbClr val="FF0000"/>
          </a:solidFill>
        </p:spPr>
        <p:txBody>
          <a:bodyPr wrap="square" rtlCol="0">
            <a:spAutoFit/>
          </a:bodyPr>
          <a:lstStyle/>
          <a:p>
            <a:r>
              <a:rPr lang="en-US" sz="1600" dirty="0">
                <a:solidFill>
                  <a:schemeClr val="bg1"/>
                </a:solidFill>
              </a:rPr>
              <a:t>Suggestion: input file formats are  shown in the help sections that you invoke with a local “?” button but writing to a file provides an example most directly </a:t>
            </a:r>
          </a:p>
        </p:txBody>
      </p:sp>
      <p:pic>
        <p:nvPicPr>
          <p:cNvPr id="6" name="Picture 5">
            <a:extLst>
              <a:ext uri="{FF2B5EF4-FFF2-40B4-BE49-F238E27FC236}">
                <a16:creationId xmlns:a16="http://schemas.microsoft.com/office/drawing/2014/main" id="{2095AB8C-4A0C-BC46-9404-FC6BC257FFE0}"/>
              </a:ext>
            </a:extLst>
          </p:cNvPr>
          <p:cNvPicPr>
            <a:picLocks noChangeAspect="1"/>
          </p:cNvPicPr>
          <p:nvPr/>
        </p:nvPicPr>
        <p:blipFill>
          <a:blip r:embed="rId3"/>
          <a:stretch>
            <a:fillRect/>
          </a:stretch>
        </p:blipFill>
        <p:spPr>
          <a:xfrm>
            <a:off x="6164936" y="965200"/>
            <a:ext cx="2398911" cy="5435600"/>
          </a:xfrm>
          <a:prstGeom prst="rect">
            <a:avLst/>
          </a:prstGeom>
        </p:spPr>
      </p:pic>
      <p:pic>
        <p:nvPicPr>
          <p:cNvPr id="4" name="Picture 3">
            <a:extLst>
              <a:ext uri="{FF2B5EF4-FFF2-40B4-BE49-F238E27FC236}">
                <a16:creationId xmlns:a16="http://schemas.microsoft.com/office/drawing/2014/main" id="{4EBA3884-F562-534B-A2EC-95B6AC79590C}"/>
              </a:ext>
            </a:extLst>
          </p:cNvPr>
          <p:cNvPicPr>
            <a:picLocks noChangeAspect="1"/>
          </p:cNvPicPr>
          <p:nvPr/>
        </p:nvPicPr>
        <p:blipFill>
          <a:blip r:embed="rId4"/>
          <a:stretch>
            <a:fillRect/>
          </a:stretch>
        </p:blipFill>
        <p:spPr>
          <a:xfrm>
            <a:off x="5977652" y="838200"/>
            <a:ext cx="2556748" cy="312044"/>
          </a:xfrm>
          <a:prstGeom prst="rect">
            <a:avLst/>
          </a:prstGeom>
        </p:spPr>
      </p:pic>
    </p:spTree>
    <p:extLst>
      <p:ext uri="{BB962C8B-B14F-4D97-AF65-F5344CB8AC3E}">
        <p14:creationId xmlns:p14="http://schemas.microsoft.com/office/powerpoint/2010/main" val="87096554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31312"/>
            <a:ext cx="9144000" cy="4907488"/>
          </a:xfrm>
          <a:prstGeom prst="rect">
            <a:avLst/>
          </a:prstGeom>
        </p:spPr>
      </p:pic>
      <p:sp>
        <p:nvSpPr>
          <p:cNvPr id="87049" name="Rectangle 9"/>
          <p:cNvSpPr>
            <a:spLocks/>
          </p:cNvSpPr>
          <p:nvPr/>
        </p:nvSpPr>
        <p:spPr bwMode="auto">
          <a:xfrm>
            <a:off x="2404575" y="6096000"/>
            <a:ext cx="4194143" cy="484986"/>
          </a:xfrm>
          <a:prstGeom prst="rect">
            <a:avLst/>
          </a:prstGeom>
          <a:solidFill>
            <a:schemeClr val="bg1"/>
          </a:solidFill>
          <a:ln>
            <a:noFill/>
          </a:ln>
        </p:spPr>
        <p:txBody>
          <a:bodyPr wrap="none" lIns="26788" tIns="26788" rIns="26788" bIns="26788">
            <a:spAutoFit/>
          </a:bodyPr>
          <a:lstStyle/>
          <a:p>
            <a:pPr algn="ctr"/>
            <a:r>
              <a:rPr lang="en-US" sz="2800" b="1" dirty="0">
                <a:solidFill>
                  <a:srgbClr val="C00000"/>
                </a:solidFill>
                <a:latin typeface="Arial" pitchFamily="34" charset="0"/>
                <a:cs typeface="Arial" pitchFamily="34" charset="0"/>
                <a:sym typeface="Helvetica" charset="0"/>
              </a:rPr>
              <a:t> </a:t>
            </a:r>
            <a:r>
              <a:rPr lang="en-US" sz="2800" b="1" dirty="0" err="1">
                <a:solidFill>
                  <a:srgbClr val="C00000"/>
                </a:solidFill>
                <a:latin typeface="Arial" pitchFamily="34" charset="0"/>
                <a:cs typeface="Arial" pitchFamily="34" charset="0"/>
                <a:sym typeface="Helvetica" charset="0"/>
              </a:rPr>
              <a:t>www.almascience.nrao</a:t>
            </a:r>
            <a:r>
              <a:rPr lang="en-US" sz="2800" b="1" dirty="0">
                <a:solidFill>
                  <a:srgbClr val="C00000"/>
                </a:solidFill>
                <a:latin typeface="Arial" pitchFamily="34" charset="0"/>
                <a:cs typeface="Arial" pitchFamily="34" charset="0"/>
                <a:sym typeface="Helvetica" charset="0"/>
              </a:rPr>
              <a:t> </a:t>
            </a:r>
          </a:p>
        </p:txBody>
      </p:sp>
      <p:sp>
        <p:nvSpPr>
          <p:cNvPr id="4" name="Rectangle 3"/>
          <p:cNvSpPr/>
          <p:nvPr/>
        </p:nvSpPr>
        <p:spPr>
          <a:xfrm>
            <a:off x="2323454" y="5638800"/>
            <a:ext cx="4457270" cy="584776"/>
          </a:xfrm>
          <a:prstGeom prst="rect">
            <a:avLst/>
          </a:prstGeom>
        </p:spPr>
        <p:txBody>
          <a:bodyPr wrap="none">
            <a:spAutoFit/>
          </a:bodyPr>
          <a:lstStyle/>
          <a:p>
            <a:pPr algn="ctr"/>
            <a:r>
              <a:rPr lang="en-US" sz="3200" b="1" dirty="0">
                <a:solidFill>
                  <a:srgbClr val="00B050"/>
                </a:solidFill>
                <a:latin typeface="Arial" pitchFamily="34" charset="0"/>
                <a:cs typeface="Arial" pitchFamily="34" charset="0"/>
                <a:sym typeface="Helvetica" charset="0"/>
              </a:rPr>
              <a:t>www.almascience.org</a:t>
            </a:r>
          </a:p>
        </p:txBody>
      </p:sp>
      <p:sp>
        <p:nvSpPr>
          <p:cNvPr id="10" name="32-Point Star 9"/>
          <p:cNvSpPr/>
          <p:nvPr/>
        </p:nvSpPr>
        <p:spPr bwMode="auto">
          <a:xfrm>
            <a:off x="5638800" y="1676400"/>
            <a:ext cx="609600" cy="457200"/>
          </a:xfrm>
          <a:prstGeom prst="star32">
            <a:avLst/>
          </a:prstGeom>
          <a:solidFill>
            <a:srgbClr val="FF6A6A">
              <a:alpha val="50000"/>
            </a:srgbClr>
          </a:solidFill>
          <a:ln w="9525" cap="flat" cmpd="sng" algn="ctr">
            <a:solidFill>
              <a:srgbClr val="FF6A6A">
                <a:alpha val="75000"/>
              </a:srgbClr>
            </a:solidFill>
            <a:prstDash val="solid"/>
            <a:round/>
            <a:headEnd type="none" w="med" len="med"/>
            <a:tailEnd type="none" w="med" len="med"/>
          </a:ln>
          <a:effectLst>
            <a:outerShdw blurRad="63500" dist="38099" dir="2700000" algn="ctr" rotWithShape="0">
              <a:schemeClr val="bg2">
                <a:alpha val="74998"/>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7" name="Rectangle 6">
            <a:extLst>
              <a:ext uri="{FF2B5EF4-FFF2-40B4-BE49-F238E27FC236}">
                <a16:creationId xmlns:a16="http://schemas.microsoft.com/office/drawing/2014/main" id="{796576D3-1CB8-9749-961F-C683EB3B10B5}"/>
              </a:ext>
            </a:extLst>
          </p:cNvPr>
          <p:cNvSpPr/>
          <p:nvPr/>
        </p:nvSpPr>
        <p:spPr>
          <a:xfrm>
            <a:off x="609600" y="38874"/>
            <a:ext cx="8077200" cy="523220"/>
          </a:xfrm>
          <a:prstGeom prst="rect">
            <a:avLst/>
          </a:prstGeom>
          <a:noFill/>
        </p:spPr>
        <p:txBody>
          <a:bodyPr wrap="square">
            <a:spAutoFit/>
          </a:bodyPr>
          <a:lstStyle/>
          <a:p>
            <a:r>
              <a:rPr lang="en-US" sz="2800" b="1" dirty="0">
                <a:solidFill>
                  <a:srgbClr val="C00000"/>
                </a:solidFill>
              </a:rPr>
              <a:t>The motherships are always there</a:t>
            </a:r>
          </a:p>
        </p:txBody>
      </p:sp>
    </p:spTree>
    <p:extLst>
      <p:ext uri="{BB962C8B-B14F-4D97-AF65-F5344CB8AC3E}">
        <p14:creationId xmlns:p14="http://schemas.microsoft.com/office/powerpoint/2010/main" val="30500190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123825" y="19050"/>
            <a:ext cx="8010525" cy="779463"/>
          </a:xfrm>
          <a:prstGeom prst="rect">
            <a:avLst/>
          </a:prstGeom>
          <a:solidFill>
            <a:srgbClr val="FFFFFF"/>
          </a:solidFill>
          <a:ln w="9525">
            <a:noFill/>
            <a:miter lim="800000"/>
            <a:headEnd/>
            <a:tailEnd/>
          </a:ln>
        </p:spPr>
        <p:txBody>
          <a:bodyPr lIns="0" tIns="0" rIns="0" bIns="0">
            <a:prstTxWarp prst="textNoShape">
              <a:avLst/>
            </a:prstTxWarp>
          </a:bodyPr>
          <a:lstStyle/>
          <a:p>
            <a:endParaRPr lang="en-US"/>
          </a:p>
        </p:txBody>
      </p:sp>
      <p:pic>
        <p:nvPicPr>
          <p:cNvPr id="30722" name="Picture 2"/>
          <p:cNvPicPr>
            <a:picLocks noChangeArrowheads="1"/>
          </p:cNvPicPr>
          <p:nvPr/>
        </p:nvPicPr>
        <p:blipFill>
          <a:blip r:embed="rId3"/>
          <a:srcRect/>
          <a:stretch>
            <a:fillRect/>
          </a:stretch>
        </p:blipFill>
        <p:spPr bwMode="auto">
          <a:xfrm>
            <a:off x="452438" y="5827713"/>
            <a:ext cx="590550" cy="763587"/>
          </a:xfrm>
          <a:prstGeom prst="rect">
            <a:avLst/>
          </a:prstGeom>
          <a:noFill/>
          <a:ln w="9525">
            <a:noFill/>
            <a:miter lim="800000"/>
            <a:headEnd/>
            <a:tailEnd/>
          </a:ln>
        </p:spPr>
      </p:pic>
      <p:sp>
        <p:nvSpPr>
          <p:cNvPr id="30723" name="Line 3"/>
          <p:cNvSpPr>
            <a:spLocks noChangeShapeType="1"/>
          </p:cNvSpPr>
          <p:nvPr/>
        </p:nvSpPr>
        <p:spPr bwMode="auto">
          <a:xfrm>
            <a:off x="452438" y="495300"/>
            <a:ext cx="5453062" cy="0"/>
          </a:xfrm>
          <a:prstGeom prst="line">
            <a:avLst/>
          </a:prstGeom>
          <a:noFill/>
          <a:ln w="28575">
            <a:solidFill>
              <a:srgbClr val="8CC7EA"/>
            </a:solidFill>
            <a:round/>
            <a:headEnd/>
            <a:tailEnd/>
          </a:ln>
        </p:spPr>
        <p:txBody>
          <a:bodyPr lIns="0" tIns="0" rIns="0" bIns="0">
            <a:prstTxWarp prst="textNoShape">
              <a:avLst/>
            </a:prstTxWarp>
          </a:bodyPr>
          <a:lstStyle/>
          <a:p>
            <a:endParaRPr lang="en-US"/>
          </a:p>
        </p:txBody>
      </p:sp>
      <p:sp>
        <p:nvSpPr>
          <p:cNvPr id="30724" name="Rectangle 4"/>
          <p:cNvSpPr>
            <a:spLocks/>
          </p:cNvSpPr>
          <p:nvPr/>
        </p:nvSpPr>
        <p:spPr bwMode="auto">
          <a:xfrm>
            <a:off x="6219825" y="44450"/>
            <a:ext cx="1679575" cy="736600"/>
          </a:xfrm>
          <a:prstGeom prst="rect">
            <a:avLst/>
          </a:prstGeom>
          <a:noFill/>
          <a:ln w="12700">
            <a:noFill/>
            <a:miter lim="800000"/>
            <a:headEnd/>
            <a:tailEnd/>
          </a:ln>
        </p:spPr>
        <p:txBody>
          <a:bodyPr wrap="none" lIns="0" tIns="0" rIns="40639" bIns="0">
            <a:prstTxWarp prst="textNoShape">
              <a:avLst/>
            </a:prstTxWarp>
            <a:spAutoFit/>
          </a:bodyPr>
          <a:lstStyle/>
          <a:p>
            <a:pPr marL="39688"/>
            <a:r>
              <a:rPr lang="en-US" sz="5000">
                <a:solidFill>
                  <a:srgbClr val="8CC7EA"/>
                </a:solidFill>
                <a:latin typeface="Trebuchet MS Bold" charset="0"/>
                <a:ea typeface="ＭＳ Ｐゴシック" charset="-128"/>
                <a:sym typeface="Trebuchet MS Bold" charset="0"/>
              </a:rPr>
              <a:t>ALMA</a:t>
            </a:r>
          </a:p>
        </p:txBody>
      </p:sp>
      <p:sp>
        <p:nvSpPr>
          <p:cNvPr id="30725" name="Rectangle 5"/>
          <p:cNvSpPr>
            <a:spLocks noGrp="1" noChangeArrowheads="1"/>
          </p:cNvSpPr>
          <p:nvPr>
            <p:ph type="title"/>
          </p:nvPr>
        </p:nvSpPr>
        <p:spPr>
          <a:xfrm>
            <a:off x="0" y="0"/>
            <a:ext cx="9080500" cy="558800"/>
          </a:xfrm>
        </p:spPr>
        <p:txBody>
          <a:bodyPr rIns="132080"/>
          <a:lstStyle/>
          <a:p>
            <a:pPr marL="382588" lvl="0" indent="-342900" eaLnBrk="1" hangingPunct="1">
              <a:spcBef>
                <a:spcPts val="500"/>
              </a:spcBef>
              <a:buSzPct val="100000"/>
              <a:defRPr/>
            </a:pPr>
            <a:r>
              <a:rPr lang="en-US" sz="3200" b="0" i="1" dirty="0">
                <a:solidFill>
                  <a:srgbClr val="000099"/>
                </a:solidFill>
                <a:sym typeface="Lucida Grande" charset="0"/>
              </a:rPr>
              <a:t>Have no fear, ALMA Helpdesk is here…</a:t>
            </a:r>
          </a:p>
        </p:txBody>
      </p:sp>
      <p:sp>
        <p:nvSpPr>
          <p:cNvPr id="24" name="Rectangle 6"/>
          <p:cNvSpPr txBox="1">
            <a:spLocks noChangeArrowheads="1"/>
          </p:cNvSpPr>
          <p:nvPr/>
        </p:nvSpPr>
        <p:spPr bwMode="auto">
          <a:xfrm>
            <a:off x="966788" y="533400"/>
            <a:ext cx="7643812" cy="4876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12700">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50800" tIns="50800" rIns="132080" bIns="50800" numCol="1" anchor="t" anchorCtr="0" compatLnSpc="1">
            <a:prstTxWarp prst="textNoShape">
              <a:avLst/>
            </a:prstTxWarp>
          </a:bodyPr>
          <a:lstStyle/>
          <a:p>
            <a:pPr marL="382588" marR="0" lvl="0" indent="-342900" algn="l" defTabSz="914400" rtl="0" eaLnBrk="1" fontAlgn="base" latinLnBrk="0" hangingPunct="1">
              <a:lnSpc>
                <a:spcPct val="100000"/>
              </a:lnSpc>
              <a:spcBef>
                <a:spcPts val="500"/>
              </a:spcBef>
              <a:spcAft>
                <a:spcPct val="0"/>
              </a:spcAft>
              <a:buClrTx/>
              <a:buSzPct val="100000"/>
              <a:tabLst/>
              <a:defRPr/>
            </a:pPr>
            <a:endParaRPr kumimoji="0" lang="en-US" sz="2000" b="0" i="1" u="none" strike="noStrike" kern="0" cap="none" spc="0" normalizeH="0" noProof="0" dirty="0">
              <a:ln>
                <a:noFill/>
              </a:ln>
              <a:solidFill>
                <a:srgbClr val="000099"/>
              </a:solidFill>
              <a:effectLst/>
              <a:uLnTx/>
              <a:uFillTx/>
              <a:latin typeface="+mn-lt"/>
              <a:ea typeface="+mn-ea"/>
              <a:cs typeface="+mn-cs"/>
              <a:sym typeface="Lucida Grande" charset="0"/>
            </a:endParaRPr>
          </a:p>
        </p:txBody>
      </p:sp>
      <p:pic>
        <p:nvPicPr>
          <p:cNvPr id="2" name="Picture 1"/>
          <p:cNvPicPr>
            <a:picLocks noChangeAspect="1"/>
          </p:cNvPicPr>
          <p:nvPr/>
        </p:nvPicPr>
        <p:blipFill>
          <a:blip r:embed="rId4"/>
          <a:srcRect/>
          <a:stretch/>
        </p:blipFill>
        <p:spPr>
          <a:xfrm>
            <a:off x="452438" y="762000"/>
            <a:ext cx="7341762" cy="5327341"/>
          </a:xfrm>
          <a:prstGeom prst="rect">
            <a:avLst/>
          </a:prstGeom>
        </p:spPr>
      </p:pic>
    </p:spTree>
    <p:extLst>
      <p:ext uri="{BB962C8B-B14F-4D97-AF65-F5344CB8AC3E}">
        <p14:creationId xmlns:p14="http://schemas.microsoft.com/office/powerpoint/2010/main" val="83352432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031120-DC5C-4945-8422-D59E95294B7F}"/>
              </a:ext>
            </a:extLst>
          </p:cNvPr>
          <p:cNvPicPr>
            <a:picLocks noChangeAspect="1"/>
          </p:cNvPicPr>
          <p:nvPr/>
        </p:nvPicPr>
        <p:blipFill>
          <a:blip r:embed="rId2"/>
          <a:stretch>
            <a:fillRect/>
          </a:stretch>
        </p:blipFill>
        <p:spPr>
          <a:xfrm>
            <a:off x="0" y="610360"/>
            <a:ext cx="9144000" cy="5637280"/>
          </a:xfrm>
          <a:prstGeom prst="rect">
            <a:avLst/>
          </a:prstGeom>
        </p:spPr>
      </p:pic>
      <p:grpSp>
        <p:nvGrpSpPr>
          <p:cNvPr id="2" name="Group 1">
            <a:extLst>
              <a:ext uri="{FF2B5EF4-FFF2-40B4-BE49-F238E27FC236}">
                <a16:creationId xmlns:a16="http://schemas.microsoft.com/office/drawing/2014/main" id="{869E4145-3F8B-C94B-8232-9FBA4A023734}"/>
              </a:ext>
            </a:extLst>
          </p:cNvPr>
          <p:cNvGrpSpPr/>
          <p:nvPr/>
        </p:nvGrpSpPr>
        <p:grpSpPr>
          <a:xfrm>
            <a:off x="4800703" y="840187"/>
            <a:ext cx="4167427" cy="1569660"/>
            <a:chOff x="220676" y="2938055"/>
            <a:chExt cx="3711937" cy="1156762"/>
          </a:xfrm>
        </p:grpSpPr>
        <p:sp>
          <p:nvSpPr>
            <p:cNvPr id="5" name="Rounded Rectangle 4"/>
            <p:cNvSpPr/>
            <p:nvPr/>
          </p:nvSpPr>
          <p:spPr>
            <a:xfrm>
              <a:off x="220676" y="2971800"/>
              <a:ext cx="3711937" cy="1077218"/>
            </a:xfrm>
            <a:prstGeom prst="roundRect">
              <a:avLst/>
            </a:prstGeom>
            <a:solidFill>
              <a:srgbClr val="FFCC6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 name="TextBox 2"/>
            <p:cNvSpPr txBox="1"/>
            <p:nvPr/>
          </p:nvSpPr>
          <p:spPr>
            <a:xfrm>
              <a:off x="375379" y="2938055"/>
              <a:ext cx="3489352" cy="1156762"/>
            </a:xfrm>
            <a:prstGeom prst="rect">
              <a:avLst/>
            </a:prstGeom>
            <a:noFill/>
          </p:spPr>
          <p:txBody>
            <a:bodyPr wrap="square" rtlCol="0">
              <a:spAutoFit/>
            </a:bodyPr>
            <a:lstStyle/>
            <a:p>
              <a:r>
                <a:rPr lang="en-US" sz="1600" dirty="0"/>
                <a:t>A clean slate.  From here, you can:</a:t>
              </a:r>
            </a:p>
            <a:p>
              <a:pPr marL="285750" indent="-285750">
                <a:buFont typeface="Arial" panose="020B0604020202020204" pitchFamily="34" charset="0"/>
                <a:buChar char="•"/>
              </a:pPr>
              <a:r>
                <a:rPr lang="en-US" sz="1600" dirty="0"/>
                <a:t>Start a new proposal </a:t>
              </a:r>
            </a:p>
            <a:p>
              <a:pPr marL="742950" lvl="1" indent="-285750">
                <a:buFont typeface="Arial" panose="020B0604020202020204" pitchFamily="34" charset="0"/>
                <a:buChar char="•"/>
              </a:pPr>
              <a:r>
                <a:rPr lang="en-US" sz="1600" dirty="0"/>
                <a:t>Add blank Science Goals (SG)</a:t>
              </a:r>
            </a:p>
            <a:p>
              <a:pPr marL="285750" indent="-285750">
                <a:buFont typeface="Arial" panose="020B0604020202020204" pitchFamily="34" charset="0"/>
                <a:buChar char="•"/>
              </a:pPr>
              <a:r>
                <a:rPr lang="en-US" sz="1600" dirty="0"/>
                <a:t>Recall a project from the archive</a:t>
              </a:r>
            </a:p>
            <a:p>
              <a:pPr marL="742950" lvl="1" indent="-285750">
                <a:buFont typeface="Arial" panose="020B0604020202020204" pitchFamily="34" charset="0"/>
                <a:buChar char="•"/>
              </a:pPr>
              <a:r>
                <a:rPr lang="en-US" sz="1600" dirty="0"/>
                <a:t>As new or to use as a template</a:t>
              </a:r>
            </a:p>
            <a:p>
              <a:pPr marL="742950" lvl="1" indent="-285750">
                <a:buFont typeface="Arial" panose="020B0604020202020204" pitchFamily="34" charset="0"/>
                <a:buChar char="•"/>
              </a:pPr>
              <a:r>
                <a:rPr lang="en-US" sz="1600" dirty="0"/>
                <a:t>Or look at it as-is</a:t>
              </a:r>
            </a:p>
          </p:txBody>
        </p:sp>
      </p:grpSp>
      <p:sp>
        <p:nvSpPr>
          <p:cNvPr id="13" name="Title 1">
            <a:extLst>
              <a:ext uri="{FF2B5EF4-FFF2-40B4-BE49-F238E27FC236}">
                <a16:creationId xmlns:a16="http://schemas.microsoft.com/office/drawing/2014/main" id="{2689B0B3-CA0C-AF46-942A-F731F3FDFAB2}"/>
              </a:ext>
            </a:extLst>
          </p:cNvPr>
          <p:cNvSpPr txBox="1">
            <a:spLocks/>
          </p:cNvSpPr>
          <p:nvPr/>
        </p:nvSpPr>
        <p:spPr bwMode="auto">
          <a:xfrm>
            <a:off x="243688" y="16616"/>
            <a:ext cx="8229600" cy="558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91440" bIns="50800" numCol="1" anchor="ctr" anchorCtr="0" compatLnSpc="1">
            <a:prstTxWarp prst="textNoShape">
              <a:avLst/>
            </a:prstTxWarp>
          </a:bodyPr>
          <a:lstStyle>
            <a:lvl1pPr marL="39688" indent="-39688" algn="l" rtl="0" eaLnBrk="0" fontAlgn="base" hangingPunct="0">
              <a:spcBef>
                <a:spcPct val="0"/>
              </a:spcBef>
              <a:spcAft>
                <a:spcPct val="0"/>
              </a:spcAft>
              <a:defRPr sz="3000" b="1">
                <a:solidFill>
                  <a:srgbClr val="990033"/>
                </a:solidFill>
                <a:latin typeface="+mj-lt"/>
                <a:ea typeface="+mj-ea"/>
                <a:cs typeface="+mj-cs"/>
                <a:sym typeface="Gill Sans" charset="0"/>
              </a:defRPr>
            </a:lvl1pPr>
            <a:lvl2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2pPr>
            <a:lvl3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3pPr>
            <a:lvl4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4pPr>
            <a:lvl5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5pPr>
            <a:lvl6pPr marL="4968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6pPr>
            <a:lvl7pPr marL="9540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7pPr>
            <a:lvl8pPr marL="14112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8pPr>
            <a:lvl9pPr marL="18684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9pPr>
          </a:lstStyle>
          <a:p>
            <a:r>
              <a:rPr lang="en-US" sz="2400" kern="0" dirty="0"/>
              <a:t>The Project node in the J-tree</a:t>
            </a:r>
          </a:p>
        </p:txBody>
      </p:sp>
      <p:cxnSp>
        <p:nvCxnSpPr>
          <p:cNvPr id="12" name="Straight Arrow Connector 11">
            <a:extLst>
              <a:ext uri="{FF2B5EF4-FFF2-40B4-BE49-F238E27FC236}">
                <a16:creationId xmlns:a16="http://schemas.microsoft.com/office/drawing/2014/main" id="{9854294E-4B59-334D-9E08-60877F9A1B21}"/>
              </a:ext>
            </a:extLst>
          </p:cNvPr>
          <p:cNvCxnSpPr>
            <a:cxnSpLocks/>
          </p:cNvCxnSpPr>
          <p:nvPr/>
        </p:nvCxnSpPr>
        <p:spPr>
          <a:xfrm flipH="1" flipV="1">
            <a:off x="990600" y="1981200"/>
            <a:ext cx="457200" cy="3665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63E28D98-BA05-EA40-90E0-5D4D900F036C}"/>
              </a:ext>
            </a:extLst>
          </p:cNvPr>
          <p:cNvSpPr txBox="1"/>
          <p:nvPr/>
        </p:nvSpPr>
        <p:spPr>
          <a:xfrm>
            <a:off x="51033" y="2347700"/>
            <a:ext cx="3108551" cy="830997"/>
          </a:xfrm>
          <a:prstGeom prst="rect">
            <a:avLst/>
          </a:prstGeom>
          <a:noFill/>
        </p:spPr>
        <p:txBody>
          <a:bodyPr wrap="square" rtlCol="0">
            <a:spAutoFit/>
          </a:bodyPr>
          <a:lstStyle/>
          <a:p>
            <a:r>
              <a:rPr lang="en-US" sz="1600" dirty="0"/>
              <a:t>This is a J-tree </a:t>
            </a:r>
            <a:r>
              <a:rPr lang="en-US" sz="1600" dirty="0">
                <a:sym typeface="Wingdings" pitchFamily="2" charset="2"/>
              </a:rPr>
              <a:t> </a:t>
            </a:r>
          </a:p>
          <a:p>
            <a:r>
              <a:rPr lang="en-US" sz="1600" dirty="0">
                <a:sym typeface="Wingdings" pitchFamily="2" charset="2"/>
              </a:rPr>
              <a:t>Use the key icons to expand/contract nodes</a:t>
            </a:r>
            <a:endParaRPr lang="en-US" sz="1600" dirty="0"/>
          </a:p>
        </p:txBody>
      </p:sp>
    </p:spTree>
    <p:extLst>
      <p:ext uri="{BB962C8B-B14F-4D97-AF65-F5344CB8AC3E}">
        <p14:creationId xmlns:p14="http://schemas.microsoft.com/office/powerpoint/2010/main" val="150101894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80" name="Picture 1" descr="almaLog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70863" y="214313"/>
            <a:ext cx="385762" cy="54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8181" name="Rectangle 4"/>
          <p:cNvSpPr>
            <a:spLocks noGrp="1" noChangeArrowheads="1"/>
          </p:cNvSpPr>
          <p:nvPr/>
        </p:nvSpPr>
        <p:spPr bwMode="auto">
          <a:xfrm>
            <a:off x="4267200" y="1143000"/>
            <a:ext cx="3886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endParaRPr lang="en-US" sz="3600">
              <a:solidFill>
                <a:srgbClr val="FFFF99"/>
              </a:solidFill>
              <a:latin typeface="Gill Sans" charset="0"/>
            </a:endParaRPr>
          </a:p>
        </p:txBody>
      </p:sp>
      <p:pic>
        <p:nvPicPr>
          <p:cNvPr id="178183" name="Picture 11" descr="ALMA_SCros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33963" cy="3355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8184" name="Title 12"/>
          <p:cNvSpPr>
            <a:spLocks noGrp="1"/>
          </p:cNvSpPr>
          <p:nvPr>
            <p:ph type="title"/>
          </p:nvPr>
        </p:nvSpPr>
        <p:spPr>
          <a:xfrm>
            <a:off x="5257800" y="2120900"/>
            <a:ext cx="3219450" cy="546100"/>
          </a:xfrm>
        </p:spPr>
        <p:txBody>
          <a:bodyPr/>
          <a:lstStyle/>
          <a:p>
            <a:r>
              <a:rPr lang="en-US" sz="3200" dirty="0">
                <a:solidFill>
                  <a:srgbClr val="C0504D"/>
                </a:solidFill>
                <a:latin typeface="Gill Sans" charset="0"/>
                <a:ea typeface="ＭＳ Ｐゴシック" charset="0"/>
              </a:rPr>
              <a:t>For more info:</a:t>
            </a:r>
            <a:endParaRPr lang="en-US" dirty="0">
              <a:solidFill>
                <a:srgbClr val="C0504D"/>
              </a:solidFill>
              <a:latin typeface="Gill Sans MT" charset="0"/>
              <a:ea typeface="ＭＳ Ｐゴシック" charset="0"/>
            </a:endParaRPr>
          </a:p>
        </p:txBody>
      </p:sp>
      <p:sp>
        <p:nvSpPr>
          <p:cNvPr id="178185" name="Rectangle 7"/>
          <p:cNvSpPr>
            <a:spLocks noGrp="1"/>
          </p:cNvSpPr>
          <p:nvPr>
            <p:ph type="body" idx="4294967295"/>
          </p:nvPr>
        </p:nvSpPr>
        <p:spPr>
          <a:xfrm>
            <a:off x="5237675" y="2670175"/>
            <a:ext cx="3757100" cy="685800"/>
          </a:xfrm>
        </p:spPr>
        <p:txBody>
          <a:bodyPr/>
          <a:lstStyle/>
          <a:p>
            <a:pPr>
              <a:buFont typeface="Arial" charset="0"/>
              <a:buNone/>
            </a:pPr>
            <a:r>
              <a:rPr lang="en-US" dirty="0">
                <a:latin typeface="Gill Sans MT" charset="0"/>
                <a:ea typeface="ＭＳ Ｐゴシック" charset="0"/>
              </a:rPr>
              <a:t>https://</a:t>
            </a:r>
            <a:r>
              <a:rPr lang="en-US" dirty="0" err="1">
                <a:latin typeface="Gill Sans MT" charset="0"/>
                <a:ea typeface="ＭＳ Ｐゴシック" charset="0"/>
              </a:rPr>
              <a:t>almascience.nrao.edu</a:t>
            </a:r>
            <a:r>
              <a:rPr lang="en-US" dirty="0">
                <a:latin typeface="Gill Sans MT" charset="0"/>
                <a:ea typeface="ＭＳ Ｐゴシック" charset="0"/>
              </a:rPr>
              <a:t>/</a:t>
            </a:r>
          </a:p>
        </p:txBody>
      </p:sp>
      <p:sp>
        <p:nvSpPr>
          <p:cNvPr id="11" name="Rectangle 5"/>
          <p:cNvSpPr>
            <a:spLocks noChangeArrowheads="1"/>
          </p:cNvSpPr>
          <p:nvPr/>
        </p:nvSpPr>
        <p:spPr bwMode="auto">
          <a:xfrm>
            <a:off x="965200" y="3505200"/>
            <a:ext cx="8026400" cy="2462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400" dirty="0"/>
              <a:t>The Atacama Large Millimeter/submillimeter Array (ALMA), an international astronomy facility, is a </a:t>
            </a:r>
            <a:r>
              <a:rPr lang="en-US" sz="1400" dirty="0">
                <a:solidFill>
                  <a:schemeClr val="tx1"/>
                </a:solidFill>
              </a:rPr>
              <a:t>partnership of Europe, North America and East Asia in cooperation with the Republic of Chile.  ALMA is funded in Europe by the European Organization for Astronomical Research in the Southern Hemisphere (ESO), in North America by the U.S. National Science Foundation (NSF) in cooperation with the National Research Council of Canada (NRC) and the National Science Council of Taiwan (NSC), and in East Asia by the National Institutes of Natural Sciences (NINS) of Japan in cooperation with the Academia </a:t>
            </a:r>
            <a:r>
              <a:rPr lang="en-US" sz="1400" dirty="0" err="1">
                <a:solidFill>
                  <a:schemeClr val="tx1"/>
                </a:solidFill>
              </a:rPr>
              <a:t>Sinica</a:t>
            </a:r>
            <a:r>
              <a:rPr lang="en-US" sz="1400" dirty="0">
                <a:solidFill>
                  <a:schemeClr val="tx1"/>
                </a:solidFill>
              </a:rPr>
              <a:t> (AS) in Taiwan.  ALMA construction and operations are led </a:t>
            </a:r>
            <a:r>
              <a:rPr lang="en-US" sz="1400" dirty="0"/>
              <a:t>on behalf of Europe by ESO, on behalf of North America by the National Radio Astronomy Observatory (NRAO), which is managed by Associated Universities, Inc. (AUI), and on behalf of East Asia by the National Astronomical Observatory of Japan (NAOJ). The Joint ALMA Observatory (JAO) provides the unified leadership and management of the construction and operation of ALMA.</a:t>
            </a:r>
            <a:endParaRPr lang="en-US" sz="1400" i="1" dirty="0">
              <a:solidFill>
                <a:schemeClr val="tx2"/>
              </a:solidFill>
              <a:latin typeface="Times New Roman" charset="0"/>
            </a:endParaRPr>
          </a:p>
        </p:txBody>
      </p:sp>
    </p:spTree>
    <p:extLst>
      <p:ext uri="{BB962C8B-B14F-4D97-AF65-F5344CB8AC3E}">
        <p14:creationId xmlns:p14="http://schemas.microsoft.com/office/powerpoint/2010/main" val="33419656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00784A-FCC1-084C-A6E1-801155FF9CCD}"/>
              </a:ext>
            </a:extLst>
          </p:cNvPr>
          <p:cNvPicPr>
            <a:picLocks noChangeAspect="1"/>
          </p:cNvPicPr>
          <p:nvPr/>
        </p:nvPicPr>
        <p:blipFill>
          <a:blip r:embed="rId3"/>
          <a:stretch>
            <a:fillRect/>
          </a:stretch>
        </p:blipFill>
        <p:spPr>
          <a:xfrm>
            <a:off x="13504" y="304800"/>
            <a:ext cx="8750300" cy="5727700"/>
          </a:xfrm>
          <a:prstGeom prst="rect">
            <a:avLst/>
          </a:prstGeom>
        </p:spPr>
      </p:pic>
      <p:sp>
        <p:nvSpPr>
          <p:cNvPr id="2" name="Rectangle 1"/>
          <p:cNvSpPr/>
          <p:nvPr/>
        </p:nvSpPr>
        <p:spPr bwMode="auto">
          <a:xfrm>
            <a:off x="3733800" y="5105400"/>
            <a:ext cx="2057400" cy="152400"/>
          </a:xfrm>
          <a:prstGeom prst="rect">
            <a:avLst/>
          </a:prstGeom>
          <a:solidFill>
            <a:schemeClr val="bg1">
              <a:lumMod val="9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grpSp>
        <p:nvGrpSpPr>
          <p:cNvPr id="27" name="Group 26">
            <a:extLst>
              <a:ext uri="{FF2B5EF4-FFF2-40B4-BE49-F238E27FC236}">
                <a16:creationId xmlns:a16="http://schemas.microsoft.com/office/drawing/2014/main" id="{7874261A-934A-7048-9CD5-BFB867AD84B1}"/>
              </a:ext>
            </a:extLst>
          </p:cNvPr>
          <p:cNvGrpSpPr/>
          <p:nvPr/>
        </p:nvGrpSpPr>
        <p:grpSpPr>
          <a:xfrm>
            <a:off x="171450" y="838200"/>
            <a:ext cx="8753093" cy="3505200"/>
            <a:chOff x="247650" y="864010"/>
            <a:chExt cx="8753093" cy="3505200"/>
          </a:xfrm>
        </p:grpSpPr>
        <p:cxnSp>
          <p:nvCxnSpPr>
            <p:cNvPr id="30" name="Straight Arrow Connector 29">
              <a:extLst>
                <a:ext uri="{FF2B5EF4-FFF2-40B4-BE49-F238E27FC236}">
                  <a16:creationId xmlns:a16="http://schemas.microsoft.com/office/drawing/2014/main" id="{C6D1B75D-09C1-5E4F-8A92-785F69DDAC92}"/>
                </a:ext>
              </a:extLst>
            </p:cNvPr>
            <p:cNvCxnSpPr>
              <a:cxnSpLocks/>
            </p:cNvCxnSpPr>
            <p:nvPr/>
          </p:nvCxnSpPr>
          <p:spPr bwMode="auto">
            <a:xfrm flipH="1" flipV="1">
              <a:off x="375855" y="1091302"/>
              <a:ext cx="113496" cy="777776"/>
            </a:xfrm>
            <a:prstGeom prst="straightConnector1">
              <a:avLst/>
            </a:prstGeom>
            <a:solidFill>
              <a:srgbClr val="4F81BD"/>
            </a:solidFill>
            <a:ln w="19050" cap="flat" cmpd="sng" algn="ctr">
              <a:solidFill>
                <a:srgbClr val="0070C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33" name="Group 32">
              <a:extLst>
                <a:ext uri="{FF2B5EF4-FFF2-40B4-BE49-F238E27FC236}">
                  <a16:creationId xmlns:a16="http://schemas.microsoft.com/office/drawing/2014/main" id="{01E5ED02-6BA4-E94A-BB17-22438D6B5E0A}"/>
                </a:ext>
              </a:extLst>
            </p:cNvPr>
            <p:cNvGrpSpPr/>
            <p:nvPr/>
          </p:nvGrpSpPr>
          <p:grpSpPr>
            <a:xfrm>
              <a:off x="247650" y="1016410"/>
              <a:ext cx="2190750" cy="3352800"/>
              <a:chOff x="247650" y="1016410"/>
              <a:chExt cx="2190750" cy="3352800"/>
            </a:xfrm>
          </p:grpSpPr>
          <p:grpSp>
            <p:nvGrpSpPr>
              <p:cNvPr id="35" name="Group 34">
                <a:extLst>
                  <a:ext uri="{FF2B5EF4-FFF2-40B4-BE49-F238E27FC236}">
                    <a16:creationId xmlns:a16="http://schemas.microsoft.com/office/drawing/2014/main" id="{5E360C17-5B62-4244-96AB-0CFAAD5040F8}"/>
                  </a:ext>
                </a:extLst>
              </p:cNvPr>
              <p:cNvGrpSpPr/>
              <p:nvPr/>
            </p:nvGrpSpPr>
            <p:grpSpPr>
              <a:xfrm>
                <a:off x="1524000" y="1016410"/>
                <a:ext cx="914400" cy="3352800"/>
                <a:chOff x="1524000" y="1016410"/>
                <a:chExt cx="914400" cy="3352800"/>
              </a:xfrm>
            </p:grpSpPr>
            <p:grpSp>
              <p:nvGrpSpPr>
                <p:cNvPr id="37" name="Group 36">
                  <a:extLst>
                    <a:ext uri="{FF2B5EF4-FFF2-40B4-BE49-F238E27FC236}">
                      <a16:creationId xmlns:a16="http://schemas.microsoft.com/office/drawing/2014/main" id="{2F9316AB-E06E-E046-AF82-EB72641B17C9}"/>
                    </a:ext>
                  </a:extLst>
                </p:cNvPr>
                <p:cNvGrpSpPr/>
                <p:nvPr/>
              </p:nvGrpSpPr>
              <p:grpSpPr>
                <a:xfrm>
                  <a:off x="1676400" y="3102386"/>
                  <a:ext cx="762000" cy="1266824"/>
                  <a:chOff x="1524000" y="2949986"/>
                  <a:chExt cx="762000" cy="1266824"/>
                </a:xfrm>
              </p:grpSpPr>
              <p:cxnSp>
                <p:nvCxnSpPr>
                  <p:cNvPr id="41" name="Straight Arrow Connector 40">
                    <a:extLst>
                      <a:ext uri="{FF2B5EF4-FFF2-40B4-BE49-F238E27FC236}">
                        <a16:creationId xmlns:a16="http://schemas.microsoft.com/office/drawing/2014/main" id="{A35FBAE1-86EA-6E4E-91A5-73EDC8023D5C}"/>
                      </a:ext>
                    </a:extLst>
                  </p:cNvPr>
                  <p:cNvCxnSpPr>
                    <a:cxnSpLocks/>
                  </p:cNvCxnSpPr>
                  <p:nvPr/>
                </p:nvCxnSpPr>
                <p:spPr bwMode="auto">
                  <a:xfrm>
                    <a:off x="1524000" y="2949986"/>
                    <a:ext cx="762000" cy="76200"/>
                  </a:xfrm>
                  <a:prstGeom prst="straightConnector1">
                    <a:avLst/>
                  </a:prstGeom>
                  <a:solidFill>
                    <a:srgbClr val="4F81BD"/>
                  </a:solidFill>
                  <a:ln w="19050" cap="flat" cmpd="sng" algn="ctr">
                    <a:solidFill>
                      <a:srgbClr val="0070C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Arrow Connector 41">
                    <a:extLst>
                      <a:ext uri="{FF2B5EF4-FFF2-40B4-BE49-F238E27FC236}">
                        <a16:creationId xmlns:a16="http://schemas.microsoft.com/office/drawing/2014/main" id="{EF8D444C-9FB3-0C41-B8B5-EF1919E66C19}"/>
                      </a:ext>
                    </a:extLst>
                  </p:cNvPr>
                  <p:cNvCxnSpPr>
                    <a:cxnSpLocks/>
                  </p:cNvCxnSpPr>
                  <p:nvPr/>
                </p:nvCxnSpPr>
                <p:spPr bwMode="auto">
                  <a:xfrm>
                    <a:off x="1524000" y="2949986"/>
                    <a:ext cx="762000" cy="1266824"/>
                  </a:xfrm>
                  <a:prstGeom prst="straightConnector1">
                    <a:avLst/>
                  </a:prstGeom>
                  <a:solidFill>
                    <a:srgbClr val="4F81BD"/>
                  </a:solidFill>
                  <a:ln w="19050" cap="flat" cmpd="sng" algn="ctr">
                    <a:solidFill>
                      <a:srgbClr val="0070C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38" name="Straight Arrow Connector 37">
                  <a:extLst>
                    <a:ext uri="{FF2B5EF4-FFF2-40B4-BE49-F238E27FC236}">
                      <a16:creationId xmlns:a16="http://schemas.microsoft.com/office/drawing/2014/main" id="{DE142560-DA82-B349-99F8-87339E9CBE55}"/>
                    </a:ext>
                  </a:extLst>
                </p:cNvPr>
                <p:cNvCxnSpPr>
                  <a:cxnSpLocks/>
                </p:cNvCxnSpPr>
                <p:nvPr/>
              </p:nvCxnSpPr>
              <p:spPr bwMode="auto">
                <a:xfrm flipV="1">
                  <a:off x="1676400" y="1854610"/>
                  <a:ext cx="762000" cy="402603"/>
                </a:xfrm>
                <a:prstGeom prst="straightConnector1">
                  <a:avLst/>
                </a:prstGeom>
                <a:solidFill>
                  <a:srgbClr val="4F81BD"/>
                </a:solidFill>
                <a:ln w="19050" cap="flat" cmpd="sng" algn="ctr">
                  <a:solidFill>
                    <a:srgbClr val="0070C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9" name="Straight Arrow Connector 38">
                  <a:extLst>
                    <a:ext uri="{FF2B5EF4-FFF2-40B4-BE49-F238E27FC236}">
                      <a16:creationId xmlns:a16="http://schemas.microsoft.com/office/drawing/2014/main" id="{0827E324-78F9-A940-86AA-BE9A265A4D64}"/>
                    </a:ext>
                  </a:extLst>
                </p:cNvPr>
                <p:cNvCxnSpPr>
                  <a:cxnSpLocks/>
                </p:cNvCxnSpPr>
                <p:nvPr/>
              </p:nvCxnSpPr>
              <p:spPr bwMode="auto">
                <a:xfrm flipV="1">
                  <a:off x="1524000" y="2616610"/>
                  <a:ext cx="914400" cy="62587"/>
                </a:xfrm>
                <a:prstGeom prst="straightConnector1">
                  <a:avLst/>
                </a:prstGeom>
                <a:solidFill>
                  <a:srgbClr val="4F81BD"/>
                </a:solidFill>
                <a:ln w="19050" cap="flat" cmpd="sng" algn="ctr">
                  <a:solidFill>
                    <a:srgbClr val="0070C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0" name="Straight Arrow Connector 39">
                  <a:extLst>
                    <a:ext uri="{FF2B5EF4-FFF2-40B4-BE49-F238E27FC236}">
                      <a16:creationId xmlns:a16="http://schemas.microsoft.com/office/drawing/2014/main" id="{709B1B53-9A77-8442-ADE6-50248E985D0A}"/>
                    </a:ext>
                  </a:extLst>
                </p:cNvPr>
                <p:cNvCxnSpPr>
                  <a:cxnSpLocks/>
                </p:cNvCxnSpPr>
                <p:nvPr/>
              </p:nvCxnSpPr>
              <p:spPr bwMode="auto">
                <a:xfrm flipV="1">
                  <a:off x="2133600" y="1016410"/>
                  <a:ext cx="304800" cy="126590"/>
                </a:xfrm>
                <a:prstGeom prst="straightConnector1">
                  <a:avLst/>
                </a:prstGeom>
                <a:solidFill>
                  <a:srgbClr val="4F81BD"/>
                </a:solidFill>
                <a:ln w="19050" cap="flat" cmpd="sng" algn="ctr">
                  <a:solidFill>
                    <a:srgbClr val="0070C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6" name="TextBox 35">
                <a:extLst>
                  <a:ext uri="{FF2B5EF4-FFF2-40B4-BE49-F238E27FC236}">
                    <a16:creationId xmlns:a16="http://schemas.microsoft.com/office/drawing/2014/main" id="{89792C96-BCF3-EA4A-B6D1-C0859DECD5CD}"/>
                  </a:ext>
                </a:extLst>
              </p:cNvPr>
              <p:cNvSpPr txBox="1"/>
              <p:nvPr/>
            </p:nvSpPr>
            <p:spPr>
              <a:xfrm>
                <a:off x="247650" y="1794186"/>
                <a:ext cx="1371600" cy="1200329"/>
              </a:xfrm>
              <a:prstGeom prst="rect">
                <a:avLst/>
              </a:prstGeom>
              <a:noFill/>
            </p:spPr>
            <p:txBody>
              <a:bodyPr wrap="square" rtlCol="0">
                <a:spAutoFit/>
              </a:bodyPr>
              <a:lstStyle/>
              <a:p>
                <a:r>
                  <a:rPr lang="en-US" b="1" i="1" dirty="0">
                    <a:solidFill>
                      <a:srgbClr val="941651"/>
                    </a:solidFill>
                  </a:rPr>
                  <a:t>This is the J-tree and the proposal node is where you provide a broad description</a:t>
                </a:r>
              </a:p>
            </p:txBody>
          </p:sp>
        </p:grpSp>
        <p:sp>
          <p:nvSpPr>
            <p:cNvPr id="34" name="Rounded Rectangle 33">
              <a:extLst>
                <a:ext uri="{FF2B5EF4-FFF2-40B4-BE49-F238E27FC236}">
                  <a16:creationId xmlns:a16="http://schemas.microsoft.com/office/drawing/2014/main" id="{75017772-1AF5-A140-A50F-E077ADA92764}"/>
                </a:ext>
              </a:extLst>
            </p:cNvPr>
            <p:cNvSpPr/>
            <p:nvPr/>
          </p:nvSpPr>
          <p:spPr>
            <a:xfrm>
              <a:off x="7095744" y="864010"/>
              <a:ext cx="1904999" cy="1676400"/>
            </a:xfrm>
            <a:prstGeom prst="roundRect">
              <a:avLst/>
            </a:prstGeom>
            <a:gradFill flip="none" rotWithShape="1">
              <a:gsLst>
                <a:gs pos="0">
                  <a:schemeClr val="accent6">
                    <a:tint val="100000"/>
                    <a:shade val="100000"/>
                    <a:satMod val="130000"/>
                    <a:alpha val="49000"/>
                  </a:schemeClr>
                </a:gs>
                <a:gs pos="100000">
                  <a:schemeClr val="accent6">
                    <a:tint val="50000"/>
                    <a:shade val="100000"/>
                    <a:satMod val="350000"/>
                    <a:alpha val="49000"/>
                  </a:schemeClr>
                </a:gs>
              </a:gsLst>
              <a:lin ang="16200000" scaled="0"/>
              <a:tileRect/>
            </a:gra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solidFill>
                    <a:schemeClr val="bg1"/>
                  </a:solidFill>
                </a:rPr>
                <a:t>This page has your meta information, proposal title, abstract, proposal type, scientific category (for the review panels)</a:t>
              </a:r>
            </a:p>
          </p:txBody>
        </p:sp>
      </p:grpSp>
      <p:sp>
        <p:nvSpPr>
          <p:cNvPr id="43" name="Rounded Rectangle 42">
            <a:extLst>
              <a:ext uri="{FF2B5EF4-FFF2-40B4-BE49-F238E27FC236}">
                <a16:creationId xmlns:a16="http://schemas.microsoft.com/office/drawing/2014/main" id="{23CE0AF0-2F87-C541-A57A-52B3992C6D3A}"/>
              </a:ext>
            </a:extLst>
          </p:cNvPr>
          <p:cNvSpPr/>
          <p:nvPr/>
        </p:nvSpPr>
        <p:spPr>
          <a:xfrm>
            <a:off x="2392433" y="5105400"/>
            <a:ext cx="1139927" cy="1629533"/>
          </a:xfrm>
          <a:prstGeom prst="round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solidFill>
                <a:srgbClr val="FF0000"/>
              </a:solidFill>
            </a:endParaRPr>
          </a:p>
          <a:p>
            <a:pPr algn="ctr"/>
            <a:r>
              <a:rPr lang="en-US" b="1" dirty="0">
                <a:solidFill>
                  <a:srgbClr val="941651"/>
                </a:solidFill>
              </a:rPr>
              <a:t>You can search the J-tree for names of nodes, details are in (?) help </a:t>
            </a:r>
          </a:p>
        </p:txBody>
      </p:sp>
      <p:cxnSp>
        <p:nvCxnSpPr>
          <p:cNvPr id="45" name="Straight Arrow Connector 44">
            <a:extLst>
              <a:ext uri="{FF2B5EF4-FFF2-40B4-BE49-F238E27FC236}">
                <a16:creationId xmlns:a16="http://schemas.microsoft.com/office/drawing/2014/main" id="{BFEB2BB5-B0FA-0349-A779-9765C60B8200}"/>
              </a:ext>
            </a:extLst>
          </p:cNvPr>
          <p:cNvCxnSpPr>
            <a:cxnSpLocks/>
          </p:cNvCxnSpPr>
          <p:nvPr/>
        </p:nvCxnSpPr>
        <p:spPr>
          <a:xfrm flipH="1" flipV="1">
            <a:off x="1781296" y="5419348"/>
            <a:ext cx="611137" cy="44805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8" name="Title 1">
            <a:extLst>
              <a:ext uri="{FF2B5EF4-FFF2-40B4-BE49-F238E27FC236}">
                <a16:creationId xmlns:a16="http://schemas.microsoft.com/office/drawing/2014/main" id="{11C01186-E184-A64B-993B-10051B0B07CA}"/>
              </a:ext>
            </a:extLst>
          </p:cNvPr>
          <p:cNvSpPr txBox="1">
            <a:spLocks/>
          </p:cNvSpPr>
          <p:nvPr/>
        </p:nvSpPr>
        <p:spPr bwMode="auto">
          <a:xfrm>
            <a:off x="457200" y="-152400"/>
            <a:ext cx="8229600" cy="558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50800" tIns="50800" rIns="91440" bIns="50800" numCol="1" anchor="ctr" anchorCtr="0" compatLnSpc="1">
            <a:prstTxWarp prst="textNoShape">
              <a:avLst/>
            </a:prstTxWarp>
          </a:bodyPr>
          <a:lstStyle>
            <a:lvl1pPr marL="39688" indent="-39688" algn="l" rtl="0" eaLnBrk="0" fontAlgn="base" hangingPunct="0">
              <a:spcBef>
                <a:spcPct val="0"/>
              </a:spcBef>
              <a:spcAft>
                <a:spcPct val="0"/>
              </a:spcAft>
              <a:defRPr sz="3000" b="1">
                <a:solidFill>
                  <a:srgbClr val="990033"/>
                </a:solidFill>
                <a:latin typeface="+mj-lt"/>
                <a:ea typeface="+mj-ea"/>
                <a:cs typeface="+mj-cs"/>
                <a:sym typeface="Gill Sans" charset="0"/>
              </a:defRPr>
            </a:lvl1pPr>
            <a:lvl2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2pPr>
            <a:lvl3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3pPr>
            <a:lvl4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4pPr>
            <a:lvl5pPr marL="39688" indent="-39688" algn="l" rtl="0" eaLnBrk="0" fontAlgn="base" hangingPunct="0">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5pPr>
            <a:lvl6pPr marL="4968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6pPr>
            <a:lvl7pPr marL="9540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7pPr>
            <a:lvl8pPr marL="14112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8pPr>
            <a:lvl9pPr marL="1868488" algn="l" rtl="0" fontAlgn="base">
              <a:spcBef>
                <a:spcPct val="0"/>
              </a:spcBef>
              <a:spcAft>
                <a:spcPct val="0"/>
              </a:spcAft>
              <a:defRPr sz="3000" b="1">
                <a:solidFill>
                  <a:srgbClr val="990033"/>
                </a:solidFill>
                <a:latin typeface="Gill Sans" charset="0"/>
                <a:ea typeface="ヒラギノ角ゴ ProN W6" charset="0"/>
                <a:cs typeface="ヒラギノ角ゴ ProN W6" charset="0"/>
                <a:sym typeface="Gill Sans" charset="0"/>
              </a:defRPr>
            </a:lvl9pPr>
          </a:lstStyle>
          <a:p>
            <a:r>
              <a:rPr lang="en-US" sz="2400" kern="0" dirty="0"/>
              <a:t>The Proposal node in the J-tree</a:t>
            </a:r>
          </a:p>
        </p:txBody>
      </p:sp>
      <p:sp>
        <p:nvSpPr>
          <p:cNvPr id="50" name="TextBox 49">
            <a:extLst>
              <a:ext uri="{FF2B5EF4-FFF2-40B4-BE49-F238E27FC236}">
                <a16:creationId xmlns:a16="http://schemas.microsoft.com/office/drawing/2014/main" id="{DE4A53E0-10CE-E34D-96BE-8924070F8B39}"/>
              </a:ext>
            </a:extLst>
          </p:cNvPr>
          <p:cNvSpPr txBox="1"/>
          <p:nvPr/>
        </p:nvSpPr>
        <p:spPr>
          <a:xfrm>
            <a:off x="5029200" y="2832556"/>
            <a:ext cx="2068082" cy="215444"/>
          </a:xfrm>
          <a:prstGeom prst="rect">
            <a:avLst/>
          </a:prstGeom>
          <a:noFill/>
        </p:spPr>
        <p:txBody>
          <a:bodyPr wrap="square" rtlCol="0">
            <a:spAutoFit/>
          </a:bodyPr>
          <a:lstStyle/>
          <a:p>
            <a:pPr algn="ctr"/>
            <a:r>
              <a:rPr lang="en-US" sz="800" dirty="0">
                <a:solidFill>
                  <a:schemeClr val="bg1">
                    <a:lumMod val="65000"/>
                  </a:schemeClr>
                </a:solidFill>
              </a:rPr>
              <a:t>.P proposals in Receiver band 3</a:t>
            </a:r>
          </a:p>
        </p:txBody>
      </p:sp>
      <p:sp>
        <p:nvSpPr>
          <p:cNvPr id="12" name="TextBox 11">
            <a:extLst>
              <a:ext uri="{FF2B5EF4-FFF2-40B4-BE49-F238E27FC236}">
                <a16:creationId xmlns:a16="http://schemas.microsoft.com/office/drawing/2014/main" id="{658D5D06-2039-4C46-A717-CA1755D1882E}"/>
              </a:ext>
            </a:extLst>
          </p:cNvPr>
          <p:cNvSpPr txBox="1"/>
          <p:nvPr/>
        </p:nvSpPr>
        <p:spPr>
          <a:xfrm>
            <a:off x="8025718" y="3143071"/>
            <a:ext cx="914400" cy="1200329"/>
          </a:xfrm>
          <a:prstGeom prst="rect">
            <a:avLst/>
          </a:prstGeom>
          <a:noFill/>
        </p:spPr>
        <p:txBody>
          <a:bodyPr wrap="square" rtlCol="0">
            <a:spAutoFit/>
          </a:bodyPr>
          <a:lstStyle/>
          <a:p>
            <a:r>
              <a:rPr lang="en-US" dirty="0"/>
              <a:t>Keywords appear after proposal type is chosen</a:t>
            </a:r>
          </a:p>
        </p:txBody>
      </p:sp>
    </p:spTree>
    <p:extLst>
      <p:ext uri="{BB962C8B-B14F-4D97-AF65-F5344CB8AC3E}">
        <p14:creationId xmlns:p14="http://schemas.microsoft.com/office/powerpoint/2010/main" val="922394944"/>
      </p:ext>
    </p:extLst>
  </p:cSld>
  <p:clrMapOvr>
    <a:masterClrMapping/>
  </p:clrMapOvr>
  <p:transition/>
</p:sld>
</file>

<file path=ppt/theme/theme1.xml><?xml version="1.0" encoding="utf-8"?>
<a:theme xmlns:a="http://schemas.openxmlformats.org/drawingml/2006/main" name="1_Presentation_NAASC">
  <a:themeElements>
    <a:clrScheme name="">
      <a:dk1>
        <a:srgbClr val="000000"/>
      </a:dk1>
      <a:lt1>
        <a:srgbClr val="FFFFFF"/>
      </a:lt1>
      <a:dk2>
        <a:srgbClr val="000000"/>
      </a:dk2>
      <a:lt2>
        <a:srgbClr val="808080"/>
      </a:lt2>
      <a:accent1>
        <a:srgbClr val="4F81BD"/>
      </a:accent1>
      <a:accent2>
        <a:srgbClr val="333399"/>
      </a:accent2>
      <a:accent3>
        <a:srgbClr val="FFFFFF"/>
      </a:accent3>
      <a:accent4>
        <a:srgbClr val="000000"/>
      </a:accent4>
      <a:accent5>
        <a:srgbClr val="B2C1DB"/>
      </a:accent5>
      <a:accent6>
        <a:srgbClr val="2D2D8A"/>
      </a:accent6>
      <a:hlink>
        <a:srgbClr val="009999"/>
      </a:hlink>
      <a:folHlink>
        <a:srgbClr val="99CC00"/>
      </a:folHlink>
    </a:clrScheme>
    <a:fontScheme name="1_Presentation_NAASC">
      <a:majorFont>
        <a:latin typeface="Lucida Grande"/>
        <a:ea typeface="ヒラギノ角ゴ ProN W3"/>
        <a:cs typeface="ヒラギノ角ゴ ProN W3"/>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4F81BD"/>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4F81BD"/>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1_Presentation_NAASC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LMA backgrnd">
  <a:themeElements>
    <a:clrScheme name="">
      <a:dk1>
        <a:srgbClr val="000000"/>
      </a:dk1>
      <a:lt1>
        <a:srgbClr val="FFFFFF"/>
      </a:lt1>
      <a:dk2>
        <a:srgbClr val="000000"/>
      </a:dk2>
      <a:lt2>
        <a:srgbClr val="808080"/>
      </a:lt2>
      <a:accent1>
        <a:srgbClr val="4F81BD"/>
      </a:accent1>
      <a:accent2>
        <a:srgbClr val="333399"/>
      </a:accent2>
      <a:accent3>
        <a:srgbClr val="FFFFFF"/>
      </a:accent3>
      <a:accent4>
        <a:srgbClr val="000000"/>
      </a:accent4>
      <a:accent5>
        <a:srgbClr val="B2C1DB"/>
      </a:accent5>
      <a:accent6>
        <a:srgbClr val="2D2D8A"/>
      </a:accent6>
      <a:hlink>
        <a:srgbClr val="009999"/>
      </a:hlink>
      <a:folHlink>
        <a:srgbClr val="99CC00"/>
      </a:folHlink>
    </a:clrScheme>
    <a:fontScheme name="ALMA backgrnd">
      <a:majorFont>
        <a:latin typeface="Gill Sans"/>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alpha val="67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4F81BD"/>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ALMA backgrn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101143</TotalTime>
  <Pages>0</Pages>
  <Words>4924</Words>
  <Characters>0</Characters>
  <Application>Microsoft Macintosh PowerPoint</Application>
  <PresentationFormat>On-screen Show (4:3)</PresentationFormat>
  <Lines>0</Lines>
  <Paragraphs>430</Paragraphs>
  <Slides>80</Slides>
  <Notes>39</Notes>
  <HiddenSlides>20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80</vt:i4>
      </vt:variant>
    </vt:vector>
  </HeadingPairs>
  <TitlesOfParts>
    <vt:vector size="90" baseType="lpstr">
      <vt:lpstr>Arial</vt:lpstr>
      <vt:lpstr>Calibri</vt:lpstr>
      <vt:lpstr>Gill Sans</vt:lpstr>
      <vt:lpstr>Gill Sans MT</vt:lpstr>
      <vt:lpstr>Lucida Grande</vt:lpstr>
      <vt:lpstr>Symbol</vt:lpstr>
      <vt:lpstr>Times New Roman</vt:lpstr>
      <vt:lpstr>Trebuchet MS Bold</vt:lpstr>
      <vt:lpstr>1_Presentation_NAASC</vt:lpstr>
      <vt:lpstr>ALMA backgrnd</vt:lpstr>
      <vt:lpstr>An Introduction to the Cycle 11  ALMA Observing Tool</vt:lpstr>
      <vt:lpstr>Why should you listen to Jackie?</vt:lpstr>
      <vt:lpstr>ALMA Cycle 11 Planning https://almascience.nrao.edu/proposing/call-for-proposals</vt:lpstr>
      <vt:lpstr>Configurations</vt:lpstr>
      <vt:lpstr>Cycle 11 Capabilities - I</vt:lpstr>
      <vt:lpstr>Where is the OT?</vt:lpstr>
      <vt:lpstr>When the ALMA OT starts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lpstr>PowerPoint Presentation</vt:lpstr>
      <vt:lpstr>PowerPoint Presentation</vt:lpstr>
      <vt:lpstr>PowerPoint Presentation</vt:lpstr>
      <vt:lpstr>PowerPoint Presentation</vt:lpstr>
      <vt:lpstr>Have no fear, ALMA Helpdesk is here…</vt:lpstr>
      <vt:lpstr>For more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Taylor Johnson</dc:creator>
  <cp:lastModifiedBy>Champagne, Jaclyn Bradli - (jbchampagne)</cp:lastModifiedBy>
  <cp:revision>1211</cp:revision>
  <cp:lastPrinted>2013-10-02T14:29:42Z</cp:lastPrinted>
  <dcterms:created xsi:type="dcterms:W3CDTF">2012-06-07T02:50:40Z</dcterms:created>
  <dcterms:modified xsi:type="dcterms:W3CDTF">2024-03-29T16:36:37Z</dcterms:modified>
</cp:coreProperties>
</file>